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17" r:id="rId2"/>
    <p:sldId id="313" r:id="rId3"/>
    <p:sldId id="259" r:id="rId4"/>
    <p:sldId id="352" r:id="rId5"/>
    <p:sldId id="266" r:id="rId6"/>
    <p:sldId id="268" r:id="rId7"/>
    <p:sldId id="269" r:id="rId8"/>
    <p:sldId id="270" r:id="rId9"/>
    <p:sldId id="261" r:id="rId10"/>
    <p:sldId id="271" r:id="rId11"/>
    <p:sldId id="277" r:id="rId12"/>
    <p:sldId id="272" r:id="rId13"/>
    <p:sldId id="306" r:id="rId14"/>
    <p:sldId id="310" r:id="rId15"/>
    <p:sldId id="280" r:id="rId16"/>
    <p:sldId id="309" r:id="rId17"/>
    <p:sldId id="337" r:id="rId18"/>
    <p:sldId id="336" r:id="rId19"/>
    <p:sldId id="330" r:id="rId20"/>
    <p:sldId id="288" r:id="rId21"/>
    <p:sldId id="260" r:id="rId22"/>
    <p:sldId id="334" r:id="rId23"/>
    <p:sldId id="275" r:id="rId24"/>
    <p:sldId id="299" r:id="rId25"/>
    <p:sldId id="300" r:id="rId26"/>
    <p:sldId id="301" r:id="rId27"/>
    <p:sldId id="304" r:id="rId28"/>
    <p:sldId id="303" r:id="rId29"/>
    <p:sldId id="305" r:id="rId30"/>
    <p:sldId id="298" r:id="rId31"/>
    <p:sldId id="327" r:id="rId32"/>
    <p:sldId id="335" r:id="rId33"/>
    <p:sldId id="302" r:id="rId34"/>
    <p:sldId id="319" r:id="rId35"/>
    <p:sldId id="318" r:id="rId36"/>
    <p:sldId id="326" r:id="rId37"/>
    <p:sldId id="324" r:id="rId38"/>
    <p:sldId id="320" r:id="rId39"/>
    <p:sldId id="274" r:id="rId40"/>
    <p:sldId id="331" r:id="rId41"/>
  </p:sldIdLst>
  <p:sldSz cx="12192000" cy="6858000"/>
  <p:notesSz cx="6858000" cy="9144000"/>
  <p:embeddedFontLst>
    <p:embeddedFont>
      <p:font typeface="Spoqa Han Sans Neo Light" panose="020B0300000000000000" pitchFamily="50" charset="-127"/>
      <p:regular r:id="rId42"/>
    </p:embeddedFont>
    <p:embeddedFont>
      <p:font typeface="Spoqa Han Sans Neo Medium" pitchFamily="2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9681A7C-C665-4F4F-BE9A-C1E9963F184C}">
          <p14:sldIdLst>
            <p14:sldId id="317"/>
            <p14:sldId id="313"/>
            <p14:sldId id="259"/>
            <p14:sldId id="352"/>
            <p14:sldId id="266"/>
            <p14:sldId id="268"/>
            <p14:sldId id="269"/>
            <p14:sldId id="270"/>
            <p14:sldId id="261"/>
            <p14:sldId id="271"/>
            <p14:sldId id="277"/>
            <p14:sldId id="272"/>
            <p14:sldId id="306"/>
            <p14:sldId id="310"/>
            <p14:sldId id="280"/>
            <p14:sldId id="309"/>
            <p14:sldId id="337"/>
            <p14:sldId id="336"/>
            <p14:sldId id="330"/>
            <p14:sldId id="288"/>
            <p14:sldId id="260"/>
            <p14:sldId id="334"/>
            <p14:sldId id="275"/>
            <p14:sldId id="299"/>
            <p14:sldId id="300"/>
            <p14:sldId id="301"/>
            <p14:sldId id="304"/>
            <p14:sldId id="303"/>
            <p14:sldId id="305"/>
            <p14:sldId id="298"/>
            <p14:sldId id="327"/>
            <p14:sldId id="335"/>
            <p14:sldId id="302"/>
            <p14:sldId id="319"/>
            <p14:sldId id="318"/>
            <p14:sldId id="326"/>
            <p14:sldId id="324"/>
            <p14:sldId id="320"/>
            <p14:sldId id="274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D91"/>
    <a:srgbClr val="FFFFFF"/>
    <a:srgbClr val="3697DF"/>
    <a:srgbClr val="DF7469"/>
    <a:srgbClr val="5F6267"/>
    <a:srgbClr val="003054"/>
    <a:srgbClr val="F7F711"/>
    <a:srgbClr val="FCDDDC"/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0" autoAdjust="0"/>
    <p:restoredTop sz="94660"/>
  </p:normalViewPr>
  <p:slideViewPr>
    <p:cSldViewPr snapToGrid="0">
      <p:cViewPr>
        <p:scale>
          <a:sx n="125" d="100"/>
          <a:sy n="125" d="100"/>
        </p:scale>
        <p:origin x="83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7C894-8E76-F388-234D-3C73655BF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31BEED-702B-FCED-E9B2-FA45DD74E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FAF85-C230-E523-6B9D-798DDF110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3A3CA3-0542-5E04-4037-F0D918F7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FB5D5-BB04-B636-104B-5C116B20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4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E6EAA-C75B-6E01-6BFA-8F0D2080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17E64B-554C-09F8-1DC2-F3E4C9C46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4A5AE-1F71-C1F1-8109-46159F6A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FF57A3-CFC1-6D3B-BCE1-27A7194A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E1928-6815-E5F6-D7A7-FB1617BD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9BCC82-AFC6-88EA-9ED2-A365DAE2E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D10772-4049-A5CE-1410-5612812D4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A9F44-4A20-C8C1-218D-677686126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AE6B-A035-A169-43AF-AEBA01AF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1EFAF-0D44-BFE1-2130-D8129706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349C3-CC1B-21FA-DDAF-48B6A590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70570-596A-F66E-84AF-DA5081345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6138C-23ED-B6FD-B2A6-75F6A91D0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0655D-9F1A-EC91-DC34-64706B1B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222B-1EA2-28FC-488E-48460CC4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1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96E2-DC2D-BBDD-958B-A7CA7BA7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087CD-98DB-9C11-AB58-6EF6FBBFC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08E933-6257-0645-BB02-AFAF8B3D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002560-A8B3-B8B6-3F37-BF6E1909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036C60-0ADE-9F82-1123-CA7424C9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52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3455F-28EC-E1F4-B820-9903BCCF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A1F78-D5F8-91B2-E36B-61284AF34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81629A-0950-1318-7762-FEB272F5A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694387-0396-66D2-AEE4-BE763942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30B292-46B9-1C0A-2FFE-7F10F8CF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90338-A757-E48B-A8B4-3072FD34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41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CC090-EB21-ADB3-540D-945C3791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1BF4A4-21F5-49ED-D9C3-7DE91C556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0D68C-E523-380C-3272-81B58D90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3DCD9A-78E1-725D-C5CB-A981DD15A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B5C897-2A25-E4B9-3E08-EB29A8CE4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D6D00A-5766-3982-4B21-C9F98545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341BEA-8455-4727-8FE4-E07C2285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D5D2C0-C210-EF27-8EA2-CD9FF61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20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5FF62-7D51-67F6-CB69-7CD1315D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D39FD8-FC00-01D4-7366-EC08005E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9E970B-C24E-381D-8995-DB18699E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1B6B1-3487-083F-7EF2-BECFC9BF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26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266CA8-C98D-6983-54C0-037E1CD3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BABBA6-C41F-28CB-FDA2-DD4D11BA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D37A6-EE66-605F-1123-1005F295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8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733D5-CC25-661F-95EE-8B455467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2FF55-7B3B-13E5-F91A-4FFCE8765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9EB902-544E-DC0D-019C-8E122F654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A09062-03B9-3887-6585-09982723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55B4A-5A90-F177-60CC-C977402DE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EDB8A7-B4A1-9647-477C-F0D71D48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46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14C4-1357-B7D0-1064-734D62DBA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9D2AB2-122A-AE43-1F03-86810806A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860EBD-6915-9ACF-2B69-59D1EA5D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BE52BB-FA4B-EA09-5BE2-566DF862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764FC1-3DEE-6182-C588-50260447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7B5320-4F14-F69D-F051-26434BF6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4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A490C9-6094-8E23-991C-36289F52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339AF9-EFA9-793B-9C5E-46A165443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98DC5A-E05A-FD66-B4A3-52454B519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793E3-E521-4D49-BDFF-68FC55B5C5F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C319E-E82A-FF51-6D90-197DDC171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DB909-A258-9976-7D81-D688FCEBE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49A13-77A0-4D1D-BBA6-A81A27974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65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45775F-F38B-7EC1-C910-7B4C2687D49C}"/>
              </a:ext>
            </a:extLst>
          </p:cNvPr>
          <p:cNvSpPr txBox="1"/>
          <p:nvPr/>
        </p:nvSpPr>
        <p:spPr>
          <a:xfrm>
            <a:off x="9929191" y="6221896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20180401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이유진</a:t>
            </a:r>
          </a:p>
        </p:txBody>
      </p:sp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1132ED9A-F79A-537B-E1E2-7FD21CFED233}"/>
              </a:ext>
            </a:extLst>
          </p:cNvPr>
          <p:cNvSpPr txBox="1"/>
          <p:nvPr/>
        </p:nvSpPr>
        <p:spPr>
          <a:xfrm>
            <a:off x="2251839" y="2491721"/>
            <a:ext cx="7688323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086D91"/>
                </a:solidFill>
              </a:rPr>
              <a:t>2023 </a:t>
            </a:r>
            <a:r>
              <a:rPr lang="ko-KR" altLang="en-US" sz="7200" dirty="0">
                <a:solidFill>
                  <a:srgbClr val="086D91"/>
                </a:solidFill>
              </a:rPr>
              <a:t>졸업프로젝트</a:t>
            </a:r>
            <a:endParaRPr lang="ko-KR" altLang="en-US" sz="8000" dirty="0">
              <a:solidFill>
                <a:srgbClr val="086D9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5428A-C56E-84F8-34BC-E4F7ECA0FBD8}"/>
              </a:ext>
            </a:extLst>
          </p:cNvPr>
          <p:cNvSpPr txBox="1"/>
          <p:nvPr/>
        </p:nvSpPr>
        <p:spPr>
          <a:xfrm>
            <a:off x="4060827" y="3768541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trike="sngStrike" dirty="0">
                <a:solidFill>
                  <a:schemeClr val="bg1">
                    <a:lumMod val="50000"/>
                  </a:schemeClr>
                </a:solidFill>
              </a:rPr>
              <a:t>학교탈출 프로젝트</a:t>
            </a:r>
            <a:endParaRPr lang="ko-KR" altLang="en-US" sz="4400" strike="sngStrik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8EF283A7-2AD1-3E80-D195-9E22BC803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1666"/>
            <a:ext cx="1066980" cy="11663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37999C-09C5-9D57-17F8-518954D2C7F9}"/>
              </a:ext>
            </a:extLst>
          </p:cNvPr>
          <p:cNvSpPr/>
          <p:nvPr/>
        </p:nvSpPr>
        <p:spPr>
          <a:xfrm>
            <a:off x="76380" y="5573806"/>
            <a:ext cx="1287600" cy="1233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04442C-FCB4-4615-2014-52B6B55A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32" y="6190623"/>
            <a:ext cx="1813269" cy="50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경쟁사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C55FB90-BDAC-2A1C-9143-787122547393}"/>
              </a:ext>
            </a:extLst>
          </p:cNvPr>
          <p:cNvGrpSpPr/>
          <p:nvPr/>
        </p:nvGrpSpPr>
        <p:grpSpPr>
          <a:xfrm>
            <a:off x="456412" y="1752484"/>
            <a:ext cx="3215360" cy="3353031"/>
            <a:chOff x="554016" y="1668339"/>
            <a:chExt cx="3215360" cy="3353031"/>
          </a:xfrm>
        </p:grpSpPr>
        <p:pic>
          <p:nvPicPr>
            <p:cNvPr id="8" name="그림 7" descr="텍스트, 스크린샷, 휴대 전화, 정보기기이(가) 표시된 사진&#10;&#10;자동 생성된 설명">
              <a:extLst>
                <a:ext uri="{FF2B5EF4-FFF2-40B4-BE49-F238E27FC236}">
                  <a16:creationId xmlns:a16="http://schemas.microsoft.com/office/drawing/2014/main" id="{BCE0DA77-6EBE-328E-9175-3B3204268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16" y="2609850"/>
              <a:ext cx="3215360" cy="24115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333D6F4-A0BD-D2D6-3675-5FBB3AF6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477" y="1668339"/>
              <a:ext cx="1952958" cy="53120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A847408-EF4F-6046-0820-02C7F7E5442B}"/>
              </a:ext>
            </a:extLst>
          </p:cNvPr>
          <p:cNvGrpSpPr/>
          <p:nvPr/>
        </p:nvGrpSpPr>
        <p:grpSpPr>
          <a:xfrm>
            <a:off x="4288240" y="1636575"/>
            <a:ext cx="3315841" cy="3468940"/>
            <a:chOff x="4288240" y="1636575"/>
            <a:chExt cx="3315841" cy="3468940"/>
          </a:xfrm>
        </p:grpSpPr>
        <p:pic>
          <p:nvPicPr>
            <p:cNvPr id="16" name="그림 15" descr="텍스트, 스크린샷, 휴대 전화, 브랜드이(가) 표시된 사진&#10;&#10;자동 생성된 설명">
              <a:extLst>
                <a:ext uri="{FF2B5EF4-FFF2-40B4-BE49-F238E27FC236}">
                  <a16:creationId xmlns:a16="http://schemas.microsoft.com/office/drawing/2014/main" id="{DCCCBAAC-4D6F-F581-5AB0-E36660F2D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4" t="8058"/>
            <a:stretch/>
          </p:blipFill>
          <p:spPr>
            <a:xfrm>
              <a:off x="4288240" y="2888316"/>
              <a:ext cx="3315841" cy="22171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E23B54-9E28-7D3E-2013-1CDD9FD06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3921" y="1636575"/>
              <a:ext cx="2057618" cy="805734"/>
            </a:xfrm>
            <a:custGeom>
              <a:avLst/>
              <a:gdLst>
                <a:gd name="connsiteX0" fmla="*/ 0 w 2057618"/>
                <a:gd name="connsiteY0" fmla="*/ 0 h 805734"/>
                <a:gd name="connsiteX1" fmla="*/ 534981 w 2057618"/>
                <a:gd name="connsiteY1" fmla="*/ 0 h 805734"/>
                <a:gd name="connsiteX2" fmla="*/ 1008233 w 2057618"/>
                <a:gd name="connsiteY2" fmla="*/ 0 h 805734"/>
                <a:gd name="connsiteX3" fmla="*/ 1522637 w 2057618"/>
                <a:gd name="connsiteY3" fmla="*/ 0 h 805734"/>
                <a:gd name="connsiteX4" fmla="*/ 2057618 w 2057618"/>
                <a:gd name="connsiteY4" fmla="*/ 0 h 805734"/>
                <a:gd name="connsiteX5" fmla="*/ 2057618 w 2057618"/>
                <a:gd name="connsiteY5" fmla="*/ 386752 h 805734"/>
                <a:gd name="connsiteX6" fmla="*/ 2057618 w 2057618"/>
                <a:gd name="connsiteY6" fmla="*/ 805734 h 805734"/>
                <a:gd name="connsiteX7" fmla="*/ 1502061 w 2057618"/>
                <a:gd name="connsiteY7" fmla="*/ 805734 h 805734"/>
                <a:gd name="connsiteX8" fmla="*/ 946504 w 2057618"/>
                <a:gd name="connsiteY8" fmla="*/ 805734 h 805734"/>
                <a:gd name="connsiteX9" fmla="*/ 452676 w 2057618"/>
                <a:gd name="connsiteY9" fmla="*/ 805734 h 805734"/>
                <a:gd name="connsiteX10" fmla="*/ 0 w 2057618"/>
                <a:gd name="connsiteY10" fmla="*/ 805734 h 805734"/>
                <a:gd name="connsiteX11" fmla="*/ 0 w 2057618"/>
                <a:gd name="connsiteY11" fmla="*/ 410924 h 805734"/>
                <a:gd name="connsiteX12" fmla="*/ 0 w 2057618"/>
                <a:gd name="connsiteY12" fmla="*/ 0 h 80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618" h="805734" fill="none" extrusionOk="0">
                  <a:moveTo>
                    <a:pt x="0" y="0"/>
                  </a:moveTo>
                  <a:cubicBezTo>
                    <a:pt x="133066" y="-31096"/>
                    <a:pt x="293533" y="38080"/>
                    <a:pt x="534981" y="0"/>
                  </a:cubicBezTo>
                  <a:cubicBezTo>
                    <a:pt x="776429" y="-38080"/>
                    <a:pt x="855668" y="11106"/>
                    <a:pt x="1008233" y="0"/>
                  </a:cubicBezTo>
                  <a:cubicBezTo>
                    <a:pt x="1160798" y="-11106"/>
                    <a:pt x="1339865" y="12579"/>
                    <a:pt x="1522637" y="0"/>
                  </a:cubicBezTo>
                  <a:cubicBezTo>
                    <a:pt x="1705409" y="-12579"/>
                    <a:pt x="1895036" y="36898"/>
                    <a:pt x="2057618" y="0"/>
                  </a:cubicBezTo>
                  <a:cubicBezTo>
                    <a:pt x="2059843" y="90375"/>
                    <a:pt x="2033358" y="268854"/>
                    <a:pt x="2057618" y="386752"/>
                  </a:cubicBezTo>
                  <a:cubicBezTo>
                    <a:pt x="2081878" y="504650"/>
                    <a:pt x="2021581" y="626865"/>
                    <a:pt x="2057618" y="805734"/>
                  </a:cubicBezTo>
                  <a:cubicBezTo>
                    <a:pt x="1897582" y="806432"/>
                    <a:pt x="1712458" y="773901"/>
                    <a:pt x="1502061" y="805734"/>
                  </a:cubicBezTo>
                  <a:cubicBezTo>
                    <a:pt x="1291664" y="837567"/>
                    <a:pt x="1176526" y="750404"/>
                    <a:pt x="946504" y="805734"/>
                  </a:cubicBezTo>
                  <a:cubicBezTo>
                    <a:pt x="716482" y="861064"/>
                    <a:pt x="647704" y="776228"/>
                    <a:pt x="452676" y="805734"/>
                  </a:cubicBezTo>
                  <a:cubicBezTo>
                    <a:pt x="257648" y="835240"/>
                    <a:pt x="111630" y="757800"/>
                    <a:pt x="0" y="805734"/>
                  </a:cubicBezTo>
                  <a:cubicBezTo>
                    <a:pt x="-18012" y="626775"/>
                    <a:pt x="4345" y="596501"/>
                    <a:pt x="0" y="410924"/>
                  </a:cubicBezTo>
                  <a:cubicBezTo>
                    <a:pt x="-4345" y="225347"/>
                    <a:pt x="10729" y="203372"/>
                    <a:pt x="0" y="0"/>
                  </a:cubicBezTo>
                  <a:close/>
                </a:path>
                <a:path w="2057618" h="805734" stroke="0" extrusionOk="0">
                  <a:moveTo>
                    <a:pt x="0" y="0"/>
                  </a:moveTo>
                  <a:cubicBezTo>
                    <a:pt x="121962" y="-29601"/>
                    <a:pt x="338620" y="50498"/>
                    <a:pt x="473252" y="0"/>
                  </a:cubicBezTo>
                  <a:cubicBezTo>
                    <a:pt x="607884" y="-50498"/>
                    <a:pt x="860473" y="34276"/>
                    <a:pt x="987657" y="0"/>
                  </a:cubicBezTo>
                  <a:cubicBezTo>
                    <a:pt x="1114842" y="-34276"/>
                    <a:pt x="1252222" y="3692"/>
                    <a:pt x="1440333" y="0"/>
                  </a:cubicBezTo>
                  <a:cubicBezTo>
                    <a:pt x="1628444" y="-3692"/>
                    <a:pt x="1887208" y="34595"/>
                    <a:pt x="2057618" y="0"/>
                  </a:cubicBezTo>
                  <a:cubicBezTo>
                    <a:pt x="2096455" y="150484"/>
                    <a:pt x="2027594" y="233482"/>
                    <a:pt x="2057618" y="378695"/>
                  </a:cubicBezTo>
                  <a:cubicBezTo>
                    <a:pt x="2087642" y="523908"/>
                    <a:pt x="2057562" y="662377"/>
                    <a:pt x="2057618" y="805734"/>
                  </a:cubicBezTo>
                  <a:cubicBezTo>
                    <a:pt x="1888146" y="849725"/>
                    <a:pt x="1673084" y="783783"/>
                    <a:pt x="1543214" y="805734"/>
                  </a:cubicBezTo>
                  <a:cubicBezTo>
                    <a:pt x="1413344" y="827685"/>
                    <a:pt x="1243091" y="789190"/>
                    <a:pt x="987657" y="805734"/>
                  </a:cubicBezTo>
                  <a:cubicBezTo>
                    <a:pt x="732223" y="822278"/>
                    <a:pt x="597493" y="786496"/>
                    <a:pt x="452676" y="805734"/>
                  </a:cubicBezTo>
                  <a:cubicBezTo>
                    <a:pt x="307859" y="824972"/>
                    <a:pt x="104912" y="758428"/>
                    <a:pt x="0" y="805734"/>
                  </a:cubicBezTo>
                  <a:cubicBezTo>
                    <a:pt x="-32723" y="619956"/>
                    <a:pt x="1298" y="555133"/>
                    <a:pt x="0" y="427039"/>
                  </a:cubicBezTo>
                  <a:cubicBezTo>
                    <a:pt x="-1298" y="298946"/>
                    <a:pt x="13858" y="18174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276572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B2A088-E133-CDAE-0751-B040BAC52157}"/>
              </a:ext>
            </a:extLst>
          </p:cNvPr>
          <p:cNvGrpSpPr/>
          <p:nvPr/>
        </p:nvGrpSpPr>
        <p:grpSpPr>
          <a:xfrm>
            <a:off x="8193838" y="1636575"/>
            <a:ext cx="3436742" cy="3812022"/>
            <a:chOff x="8193838" y="1598724"/>
            <a:chExt cx="3436742" cy="38120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D6BD097-1131-167A-D25B-D518E935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60147" y="1598724"/>
              <a:ext cx="2344127" cy="83872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E7DB0E4-DE1B-5648-C93E-164D833DD681}"/>
                </a:ext>
              </a:extLst>
            </p:cNvPr>
            <p:cNvGrpSpPr/>
            <p:nvPr/>
          </p:nvGrpSpPr>
          <p:grpSpPr>
            <a:xfrm>
              <a:off x="8193838" y="2693995"/>
              <a:ext cx="3436742" cy="2716751"/>
              <a:chOff x="7967678" y="2531524"/>
              <a:chExt cx="3737305" cy="286702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92D4E13-B0A8-3561-6479-CF5AA512E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7678" y="2531524"/>
                <a:ext cx="3737305" cy="28670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B5D864F-23ED-117D-F640-C46886B54D99}"/>
                  </a:ext>
                </a:extLst>
              </p:cNvPr>
              <p:cNvSpPr/>
              <p:nvPr/>
            </p:nvSpPr>
            <p:spPr>
              <a:xfrm>
                <a:off x="8501062" y="2609850"/>
                <a:ext cx="1643063" cy="238125"/>
              </a:xfrm>
              <a:prstGeom prst="rect">
                <a:avLst/>
              </a:prstGeom>
              <a:solidFill>
                <a:srgbClr val="F7F711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0CC662E-1736-79A4-BDC8-C6277D19956F}"/>
              </a:ext>
            </a:extLst>
          </p:cNvPr>
          <p:cNvCxnSpPr>
            <a:cxnSpLocks/>
          </p:cNvCxnSpPr>
          <p:nvPr/>
        </p:nvCxnSpPr>
        <p:spPr>
          <a:xfrm>
            <a:off x="4086780" y="1208663"/>
            <a:ext cx="0" cy="4791316"/>
          </a:xfrm>
          <a:prstGeom prst="line">
            <a:avLst/>
          </a:prstGeom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54C43C1-15D2-F971-BD17-4329DF6B6389}"/>
              </a:ext>
            </a:extLst>
          </p:cNvPr>
          <p:cNvCxnSpPr>
            <a:cxnSpLocks/>
          </p:cNvCxnSpPr>
          <p:nvPr/>
        </p:nvCxnSpPr>
        <p:spPr>
          <a:xfrm>
            <a:off x="7858680" y="1203515"/>
            <a:ext cx="0" cy="4791316"/>
          </a:xfrm>
          <a:prstGeom prst="line">
            <a:avLst/>
          </a:prstGeom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208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경쟁사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0B7F18-D12F-BB80-C895-E7CAB5A7C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007745"/>
              </p:ext>
            </p:extLst>
          </p:nvPr>
        </p:nvGraphicFramePr>
        <p:xfrm>
          <a:off x="581891" y="2872973"/>
          <a:ext cx="10598528" cy="2280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345">
                  <a:extLst>
                    <a:ext uri="{9D8B030D-6E8A-4147-A177-3AD203B41FA5}">
                      <a16:colId xmlns:a16="http://schemas.microsoft.com/office/drawing/2014/main" val="3617815409"/>
                    </a:ext>
                  </a:extLst>
                </a:gridCol>
                <a:gridCol w="2009372">
                  <a:extLst>
                    <a:ext uri="{9D8B030D-6E8A-4147-A177-3AD203B41FA5}">
                      <a16:colId xmlns:a16="http://schemas.microsoft.com/office/drawing/2014/main" val="2008161747"/>
                    </a:ext>
                  </a:extLst>
                </a:gridCol>
                <a:gridCol w="484447">
                  <a:extLst>
                    <a:ext uri="{9D8B030D-6E8A-4147-A177-3AD203B41FA5}">
                      <a16:colId xmlns:a16="http://schemas.microsoft.com/office/drawing/2014/main" val="883642758"/>
                    </a:ext>
                  </a:extLst>
                </a:gridCol>
                <a:gridCol w="2318327">
                  <a:extLst>
                    <a:ext uri="{9D8B030D-6E8A-4147-A177-3AD203B41FA5}">
                      <a16:colId xmlns:a16="http://schemas.microsoft.com/office/drawing/2014/main" val="3520339934"/>
                    </a:ext>
                  </a:extLst>
                </a:gridCol>
                <a:gridCol w="1616363">
                  <a:extLst>
                    <a:ext uri="{9D8B030D-6E8A-4147-A177-3AD203B41FA5}">
                      <a16:colId xmlns:a16="http://schemas.microsoft.com/office/drawing/2014/main" val="37986976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6632373"/>
                    </a:ext>
                  </a:extLst>
                </a:gridCol>
                <a:gridCol w="1593074">
                  <a:extLst>
                    <a:ext uri="{9D8B030D-6E8A-4147-A177-3AD203B41FA5}">
                      <a16:colId xmlns:a16="http://schemas.microsoft.com/office/drawing/2014/main" val="4109370889"/>
                    </a:ext>
                  </a:extLst>
                </a:gridCol>
              </a:tblGrid>
              <a:tr h="5872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AI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적용 대상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전자제품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의류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알 수 없음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052860"/>
                  </a:ext>
                </a:extLst>
              </a:tr>
              <a:tr h="52663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추가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금액 제시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ysClr val="windowText" lastClr="000000"/>
                          </a:solidFill>
                        </a:rPr>
                        <a:t>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60608"/>
                  </a:ext>
                </a:extLst>
              </a:tr>
              <a:tr h="5266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판매 자동화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ysClr val="windowText" lastClr="000000"/>
                          </a:solidFill>
                        </a:rPr>
                        <a:t>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230314"/>
                  </a:ext>
                </a:extLst>
              </a:tr>
              <a:tr h="526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기타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상품 배경 제거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상품명</a:t>
                      </a:r>
                      <a:b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상품설명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221722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50D0AF3-BDFB-53EF-C977-5830B98ADC5A}"/>
              </a:ext>
            </a:extLst>
          </p:cNvPr>
          <p:cNvGrpSpPr/>
          <p:nvPr/>
        </p:nvGrpSpPr>
        <p:grpSpPr>
          <a:xfrm>
            <a:off x="4027056" y="2097943"/>
            <a:ext cx="7144127" cy="2350869"/>
            <a:chOff x="4027056" y="1833539"/>
            <a:chExt cx="7144127" cy="23508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333D6F4-A0BD-D2D6-3675-5FBB3AF6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639" y="1930443"/>
              <a:ext cx="1354420" cy="3684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E23B54-9E28-7D3E-2013-1CDD9FD06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8199" y="1833539"/>
              <a:ext cx="1354420" cy="530372"/>
            </a:xfrm>
            <a:custGeom>
              <a:avLst/>
              <a:gdLst>
                <a:gd name="connsiteX0" fmla="*/ 0 w 1354420"/>
                <a:gd name="connsiteY0" fmla="*/ 0 h 530372"/>
                <a:gd name="connsiteX1" fmla="*/ 451473 w 1354420"/>
                <a:gd name="connsiteY1" fmla="*/ 0 h 530372"/>
                <a:gd name="connsiteX2" fmla="*/ 902947 w 1354420"/>
                <a:gd name="connsiteY2" fmla="*/ 0 h 530372"/>
                <a:gd name="connsiteX3" fmla="*/ 1354420 w 1354420"/>
                <a:gd name="connsiteY3" fmla="*/ 0 h 530372"/>
                <a:gd name="connsiteX4" fmla="*/ 1354420 w 1354420"/>
                <a:gd name="connsiteY4" fmla="*/ 530372 h 530372"/>
                <a:gd name="connsiteX5" fmla="*/ 889402 w 1354420"/>
                <a:gd name="connsiteY5" fmla="*/ 530372 h 530372"/>
                <a:gd name="connsiteX6" fmla="*/ 451473 w 1354420"/>
                <a:gd name="connsiteY6" fmla="*/ 530372 h 530372"/>
                <a:gd name="connsiteX7" fmla="*/ 0 w 1354420"/>
                <a:gd name="connsiteY7" fmla="*/ 530372 h 530372"/>
                <a:gd name="connsiteX8" fmla="*/ 0 w 1354420"/>
                <a:gd name="connsiteY8" fmla="*/ 0 h 53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4420" h="530372" fill="none" extrusionOk="0">
                  <a:moveTo>
                    <a:pt x="0" y="0"/>
                  </a:moveTo>
                  <a:cubicBezTo>
                    <a:pt x="123026" y="-509"/>
                    <a:pt x="247681" y="9439"/>
                    <a:pt x="451473" y="0"/>
                  </a:cubicBezTo>
                  <a:cubicBezTo>
                    <a:pt x="655265" y="-9439"/>
                    <a:pt x="793876" y="17239"/>
                    <a:pt x="902947" y="0"/>
                  </a:cubicBezTo>
                  <a:cubicBezTo>
                    <a:pt x="1012018" y="-17239"/>
                    <a:pt x="1232665" y="19916"/>
                    <a:pt x="1354420" y="0"/>
                  </a:cubicBezTo>
                  <a:cubicBezTo>
                    <a:pt x="1356812" y="161002"/>
                    <a:pt x="1320538" y="296178"/>
                    <a:pt x="1354420" y="530372"/>
                  </a:cubicBezTo>
                  <a:cubicBezTo>
                    <a:pt x="1204534" y="555239"/>
                    <a:pt x="1092894" y="476710"/>
                    <a:pt x="889402" y="530372"/>
                  </a:cubicBezTo>
                  <a:cubicBezTo>
                    <a:pt x="685910" y="584034"/>
                    <a:pt x="584414" y="520801"/>
                    <a:pt x="451473" y="530372"/>
                  </a:cubicBezTo>
                  <a:cubicBezTo>
                    <a:pt x="318532" y="539943"/>
                    <a:pt x="192430" y="479869"/>
                    <a:pt x="0" y="530372"/>
                  </a:cubicBezTo>
                  <a:cubicBezTo>
                    <a:pt x="-37682" y="336387"/>
                    <a:pt x="53971" y="106490"/>
                    <a:pt x="0" y="0"/>
                  </a:cubicBezTo>
                  <a:close/>
                </a:path>
                <a:path w="1354420" h="530372" stroke="0" extrusionOk="0">
                  <a:moveTo>
                    <a:pt x="0" y="0"/>
                  </a:moveTo>
                  <a:cubicBezTo>
                    <a:pt x="92333" y="-33075"/>
                    <a:pt x="318511" y="37311"/>
                    <a:pt x="424385" y="0"/>
                  </a:cubicBezTo>
                  <a:cubicBezTo>
                    <a:pt x="530259" y="-37311"/>
                    <a:pt x="704658" y="21122"/>
                    <a:pt x="875858" y="0"/>
                  </a:cubicBezTo>
                  <a:cubicBezTo>
                    <a:pt x="1047058" y="-21122"/>
                    <a:pt x="1216967" y="50512"/>
                    <a:pt x="1354420" y="0"/>
                  </a:cubicBezTo>
                  <a:cubicBezTo>
                    <a:pt x="1416938" y="148870"/>
                    <a:pt x="1340259" y="416908"/>
                    <a:pt x="1354420" y="530372"/>
                  </a:cubicBezTo>
                  <a:cubicBezTo>
                    <a:pt x="1175549" y="545381"/>
                    <a:pt x="1046620" y="479920"/>
                    <a:pt x="889402" y="530372"/>
                  </a:cubicBezTo>
                  <a:cubicBezTo>
                    <a:pt x="732184" y="580824"/>
                    <a:pt x="620587" y="506902"/>
                    <a:pt x="437929" y="530372"/>
                  </a:cubicBezTo>
                  <a:cubicBezTo>
                    <a:pt x="255271" y="553842"/>
                    <a:pt x="92587" y="521166"/>
                    <a:pt x="0" y="530372"/>
                  </a:cubicBezTo>
                  <a:cubicBezTo>
                    <a:pt x="-6847" y="389635"/>
                    <a:pt x="34984" y="18703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276572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D6BD097-1131-167A-D25B-D518E935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4831" y="1833539"/>
              <a:ext cx="1446352" cy="51750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FC52EA-294F-E565-7491-8C0E2D348C7E}"/>
                </a:ext>
              </a:extLst>
            </p:cNvPr>
            <p:cNvSpPr/>
            <p:nvPr/>
          </p:nvSpPr>
          <p:spPr>
            <a:xfrm>
              <a:off x="4027056" y="1839429"/>
              <a:ext cx="2318326" cy="5046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/>
                <a:t>내 프로젝트</a:t>
              </a:r>
            </a:p>
          </p:txBody>
        </p:sp>
        <p:pic>
          <p:nvPicPr>
            <p:cNvPr id="9" name="그림 8" descr="케이블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164C8DE-7D10-F7FB-6FA7-53FEACFB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2328" y="3264105"/>
              <a:ext cx="377041" cy="398586"/>
            </a:xfrm>
            <a:prstGeom prst="rect">
              <a:avLst/>
            </a:prstGeom>
          </p:spPr>
        </p:pic>
        <p:pic>
          <p:nvPicPr>
            <p:cNvPr id="13" name="그림 12" descr="상징이(가) 표시된 사진&#10;&#10;자동 생성된 설명">
              <a:extLst>
                <a:ext uri="{FF2B5EF4-FFF2-40B4-BE49-F238E27FC236}">
                  <a16:creationId xmlns:a16="http://schemas.microsoft.com/office/drawing/2014/main" id="{DD01FBFF-DD1B-41C4-6991-38372990A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95544" y="3266259"/>
              <a:ext cx="381350" cy="396432"/>
            </a:xfrm>
            <a:prstGeom prst="rect">
              <a:avLst/>
            </a:prstGeom>
          </p:spPr>
        </p:pic>
        <p:pic>
          <p:nvPicPr>
            <p:cNvPr id="14" name="그림 13" descr="케이블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E566D07B-ADD4-0D54-5BCD-0932D7EE6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2327" y="3773122"/>
              <a:ext cx="377041" cy="398586"/>
            </a:xfrm>
            <a:prstGeom prst="rect">
              <a:avLst/>
            </a:prstGeom>
          </p:spPr>
        </p:pic>
        <p:pic>
          <p:nvPicPr>
            <p:cNvPr id="17" name="그림 16" descr="상징이(가) 표시된 사진&#10;&#10;자동 생성된 설명">
              <a:extLst>
                <a:ext uri="{FF2B5EF4-FFF2-40B4-BE49-F238E27FC236}">
                  <a16:creationId xmlns:a16="http://schemas.microsoft.com/office/drawing/2014/main" id="{A461D76F-41F3-5359-F252-A7DA7C988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95544" y="3765224"/>
              <a:ext cx="381350" cy="396432"/>
            </a:xfrm>
            <a:prstGeom prst="rect">
              <a:avLst/>
            </a:prstGeom>
          </p:spPr>
        </p:pic>
        <p:pic>
          <p:nvPicPr>
            <p:cNvPr id="18" name="그림 17" descr="상징이(가) 표시된 사진&#10;&#10;자동 생성된 설명">
              <a:extLst>
                <a:ext uri="{FF2B5EF4-FFF2-40B4-BE49-F238E27FC236}">
                  <a16:creationId xmlns:a16="http://schemas.microsoft.com/office/drawing/2014/main" id="{54FC0D72-CD2A-4EB6-B0C0-2507AB34E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83294" y="3266259"/>
              <a:ext cx="381350" cy="396432"/>
            </a:xfrm>
            <a:prstGeom prst="rect">
              <a:avLst/>
            </a:prstGeom>
          </p:spPr>
        </p:pic>
        <p:pic>
          <p:nvPicPr>
            <p:cNvPr id="19" name="그림 18" descr="상징이(가) 표시된 사진&#10;&#10;자동 생성된 설명">
              <a:extLst>
                <a:ext uri="{FF2B5EF4-FFF2-40B4-BE49-F238E27FC236}">
                  <a16:creationId xmlns:a16="http://schemas.microsoft.com/office/drawing/2014/main" id="{AE4A65D8-0891-7860-590A-C5A19B1DD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85088" y="3257755"/>
              <a:ext cx="381350" cy="396432"/>
            </a:xfrm>
            <a:prstGeom prst="rect">
              <a:avLst/>
            </a:prstGeom>
          </p:spPr>
        </p:pic>
        <p:pic>
          <p:nvPicPr>
            <p:cNvPr id="20" name="그림 19" descr="상징이(가) 표시된 사진&#10;&#10;자동 생성된 설명">
              <a:extLst>
                <a:ext uri="{FF2B5EF4-FFF2-40B4-BE49-F238E27FC236}">
                  <a16:creationId xmlns:a16="http://schemas.microsoft.com/office/drawing/2014/main" id="{0E9DF4F2-5801-1566-A056-3581C8F3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85088" y="3787976"/>
              <a:ext cx="381350" cy="396432"/>
            </a:xfrm>
            <a:prstGeom prst="rect">
              <a:avLst/>
            </a:prstGeom>
          </p:spPr>
        </p:pic>
        <p:pic>
          <p:nvPicPr>
            <p:cNvPr id="21" name="그림 20" descr="상징이(가) 표시된 사진&#10;&#10;자동 생성된 설명">
              <a:extLst>
                <a:ext uri="{FF2B5EF4-FFF2-40B4-BE49-F238E27FC236}">
                  <a16:creationId xmlns:a16="http://schemas.microsoft.com/office/drawing/2014/main" id="{2DFE84CA-78C1-D5D0-44DC-ABEF90B52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83294" y="3775276"/>
              <a:ext cx="381350" cy="396432"/>
            </a:xfrm>
            <a:prstGeom prst="rect">
              <a:avLst/>
            </a:prstGeom>
          </p:spPr>
        </p:pic>
      </p:grpSp>
      <p:pic>
        <p:nvPicPr>
          <p:cNvPr id="3" name="그림 2" descr="케이블이(가) 표시된 사진&#10;&#10;중간 신뢰도로 자동 생성된 설명">
            <a:extLst>
              <a:ext uri="{FF2B5EF4-FFF2-40B4-BE49-F238E27FC236}">
                <a16:creationId xmlns:a16="http://schemas.microsoft.com/office/drawing/2014/main" id="{DAA31C34-712B-8B91-568A-0143AF26A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7698" y="2977215"/>
            <a:ext cx="377041" cy="3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9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개발 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9AFF28-B92F-0511-D133-F569D06F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54" y="2975925"/>
            <a:ext cx="3006055" cy="97096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40E556A-6A64-ECB9-4051-9BB14D395F31}"/>
              </a:ext>
            </a:extLst>
          </p:cNvPr>
          <p:cNvGrpSpPr/>
          <p:nvPr/>
        </p:nvGrpSpPr>
        <p:grpSpPr>
          <a:xfrm>
            <a:off x="7555881" y="2518516"/>
            <a:ext cx="4133963" cy="1713584"/>
            <a:chOff x="7697886" y="2772790"/>
            <a:chExt cx="4133963" cy="17135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2C05022-09F5-0F80-A804-BDCEE061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7886" y="2772790"/>
              <a:ext cx="4133963" cy="110287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28CBA0E-B01A-ABBF-BB1B-7170B2D73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3183" y="3953954"/>
              <a:ext cx="1479531" cy="4944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620B01A-A6D3-80B6-FDE1-A1D9C814C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96936" y="3901067"/>
              <a:ext cx="1372445" cy="58530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9EDD33-40F7-6B68-B380-680A1F16342E}"/>
              </a:ext>
            </a:extLst>
          </p:cNvPr>
          <p:cNvGrpSpPr/>
          <p:nvPr/>
        </p:nvGrpSpPr>
        <p:grpSpPr>
          <a:xfrm>
            <a:off x="4028090" y="2557530"/>
            <a:ext cx="3200299" cy="1742940"/>
            <a:chOff x="4061499" y="2811804"/>
            <a:chExt cx="3200299" cy="174294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98EC0C7-2CBE-128E-C71D-496C115B7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1499" y="2811804"/>
              <a:ext cx="3150622" cy="1174809"/>
            </a:xfrm>
            <a:prstGeom prst="rect">
              <a:avLst/>
            </a:prstGeom>
          </p:spPr>
        </p:pic>
        <p:pic>
          <p:nvPicPr>
            <p:cNvPr id="7" name="그림 6" descr="그래픽, 그래픽 디자인, 폰트, 창의성이(가) 표시된 사진&#10;&#10;자동 생성된 설명">
              <a:extLst>
                <a:ext uri="{FF2B5EF4-FFF2-40B4-BE49-F238E27FC236}">
                  <a16:creationId xmlns:a16="http://schemas.microsoft.com/office/drawing/2014/main" id="{01D28E9D-680F-DE80-F7F7-1B06B8972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159" y="3832696"/>
              <a:ext cx="2012639" cy="722048"/>
            </a:xfrm>
            <a:prstGeom prst="rect">
              <a:avLst/>
            </a:prstGeom>
          </p:spPr>
        </p:pic>
        <p:pic>
          <p:nvPicPr>
            <p:cNvPr id="3" name="그림 2" descr="폰트, 그래픽, 로고, 텍스트이(가) 표시된 사진&#10;&#10;자동 생성된 설명">
              <a:extLst>
                <a:ext uri="{FF2B5EF4-FFF2-40B4-BE49-F238E27FC236}">
                  <a16:creationId xmlns:a16="http://schemas.microsoft.com/office/drawing/2014/main" id="{ADA2671E-D507-2A68-26DF-AEC9FA21F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1499" y="4017506"/>
              <a:ext cx="1299869" cy="468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540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124CE7-9205-D41B-7D6D-2D6E0FA8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56" y="728749"/>
            <a:ext cx="9269888" cy="5763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F870D-E7B9-D69B-3682-BCBB977EFF84}"/>
              </a:ext>
            </a:extLst>
          </p:cNvPr>
          <p:cNvSpPr txBox="1"/>
          <p:nvPr/>
        </p:nvSpPr>
        <p:spPr>
          <a:xfrm>
            <a:off x="487017" y="990359"/>
            <a:ext cx="2061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유스케이스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전체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441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5398E-B205-06D0-4F58-B2653DF87801}"/>
              </a:ext>
            </a:extLst>
          </p:cNvPr>
          <p:cNvSpPr txBox="1"/>
          <p:nvPr/>
        </p:nvSpPr>
        <p:spPr>
          <a:xfrm>
            <a:off x="487017" y="990359"/>
            <a:ext cx="2616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유스케이스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상품 검색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F2CD4F-3D77-07A4-3AAC-FC41070D2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2012243"/>
            <a:ext cx="10571922" cy="3158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511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79BECFA-21A9-850B-CC0A-0EE2F09E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5" y="1059933"/>
            <a:ext cx="10061875" cy="4966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5398E-B205-06D0-4F58-B2653DF87801}"/>
              </a:ext>
            </a:extLst>
          </p:cNvPr>
          <p:cNvSpPr txBox="1"/>
          <p:nvPr/>
        </p:nvSpPr>
        <p:spPr>
          <a:xfrm>
            <a:off x="487017" y="990359"/>
            <a:ext cx="2616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유스케이스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상품 조회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37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E5F14C6-9DBD-5BEB-0B84-220536A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772" y="1190414"/>
            <a:ext cx="7888456" cy="5296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5398E-B205-06D0-4F58-B2653DF87801}"/>
              </a:ext>
            </a:extLst>
          </p:cNvPr>
          <p:cNvSpPr txBox="1"/>
          <p:nvPr/>
        </p:nvSpPr>
        <p:spPr>
          <a:xfrm>
            <a:off x="487017" y="990359"/>
            <a:ext cx="2616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유스케이스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상품 등록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555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249D1-8A57-1A11-BA65-84843A6329F7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</a:rPr>
              <a:t>프로젝트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4ED3D-7AD9-0C1A-1D34-7A4EF394129A}"/>
              </a:ext>
            </a:extLst>
          </p:cNvPr>
          <p:cNvSpPr txBox="1"/>
          <p:nvPr/>
        </p:nvSpPr>
        <p:spPr>
          <a:xfrm>
            <a:off x="487017" y="990359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시퀀스 다이어그램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FB6E50-8A75-CAC1-6F29-0477C0627BD2}"/>
              </a:ext>
            </a:extLst>
          </p:cNvPr>
          <p:cNvGrpSpPr/>
          <p:nvPr/>
        </p:nvGrpSpPr>
        <p:grpSpPr>
          <a:xfrm>
            <a:off x="3721833" y="256966"/>
            <a:ext cx="4748334" cy="6344068"/>
            <a:chOff x="3531621" y="123407"/>
            <a:chExt cx="4926564" cy="65821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A4CC13-1835-5A0E-A29C-E744F0975AFA}"/>
                </a:ext>
              </a:extLst>
            </p:cNvPr>
            <p:cNvSpPr/>
            <p:nvPr/>
          </p:nvSpPr>
          <p:spPr>
            <a:xfrm>
              <a:off x="3531621" y="123407"/>
              <a:ext cx="4926563" cy="6582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350EE88-9313-C565-1BC5-3BA65612FE90}"/>
                </a:ext>
              </a:extLst>
            </p:cNvPr>
            <p:cNvSpPr txBox="1"/>
            <p:nvPr/>
          </p:nvSpPr>
          <p:spPr>
            <a:xfrm>
              <a:off x="3992897" y="480041"/>
              <a:ext cx="37273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신규 유저가 상품 자동 등록을 사용하는 프로세스</a:t>
              </a:r>
              <a:endParaRPr lang="en-US" altLang="ko-KR" sz="14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61A409F-5252-D3BE-F561-B53F2C86FBB6}"/>
                </a:ext>
              </a:extLst>
            </p:cNvPr>
            <p:cNvGrpSpPr/>
            <p:nvPr/>
          </p:nvGrpSpPr>
          <p:grpSpPr>
            <a:xfrm>
              <a:off x="3531622" y="913563"/>
              <a:ext cx="4926563" cy="5553911"/>
              <a:chOff x="4176912" y="1780339"/>
              <a:chExt cx="3700263" cy="4171454"/>
            </a:xfrm>
          </p:grpSpPr>
          <p:pic>
            <p:nvPicPr>
              <p:cNvPr id="7" name="그림 6" descr="텍스트, 스크린샷, 도표, 라인이(가) 표시된 사진&#10;&#10;자동 생성된 설명">
                <a:extLst>
                  <a:ext uri="{FF2B5EF4-FFF2-40B4-BE49-F238E27FC236}">
                    <a16:creationId xmlns:a16="http://schemas.microsoft.com/office/drawing/2014/main" id="{6B0FAD6E-AF6B-6547-1C20-5DA8AE4B0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6912" y="1780339"/>
                <a:ext cx="3700263" cy="2085727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도표, 라인이(가) 표시된 사진&#10;&#10;자동 생성된 설명">
                <a:extLst>
                  <a:ext uri="{FF2B5EF4-FFF2-40B4-BE49-F238E27FC236}">
                    <a16:creationId xmlns:a16="http://schemas.microsoft.com/office/drawing/2014/main" id="{52B00590-43DD-DD21-4B5B-FE0775A58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6912" y="3866066"/>
                <a:ext cx="3700263" cy="20857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25579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FEF91E4-78A0-49C0-F4DA-5810B58BA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131"/>
            <a:ext cx="12179348" cy="68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2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4E75F092-97D9-E490-8C05-833DE8E03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" y="0"/>
            <a:ext cx="12166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842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8E9ABD-C935-E009-6CEC-A9C2EB354FCB}"/>
              </a:ext>
            </a:extLst>
          </p:cNvPr>
          <p:cNvSpPr txBox="1"/>
          <p:nvPr/>
        </p:nvSpPr>
        <p:spPr>
          <a:xfrm>
            <a:off x="487017" y="467139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목차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08D752D-18FD-7A67-E735-DACBFBE4B98F}"/>
              </a:ext>
            </a:extLst>
          </p:cNvPr>
          <p:cNvGrpSpPr/>
          <p:nvPr/>
        </p:nvGrpSpPr>
        <p:grpSpPr>
          <a:xfrm>
            <a:off x="2268157" y="1150897"/>
            <a:ext cx="4020066" cy="1922963"/>
            <a:chOff x="337025" y="1136655"/>
            <a:chExt cx="4020066" cy="19229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BF0036-A8DA-4027-985C-FAAF739AE601}"/>
                </a:ext>
              </a:extLst>
            </p:cNvPr>
            <p:cNvSpPr txBox="1"/>
            <p:nvPr/>
          </p:nvSpPr>
          <p:spPr>
            <a:xfrm>
              <a:off x="757091" y="1136655"/>
              <a:ext cx="3600000" cy="6256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200" u="sng" dirty="0">
                  <a:solidFill>
                    <a:srgbClr val="003054"/>
                  </a:solidFill>
                  <a:latin typeface="+mj-lt"/>
                </a:rPr>
                <a:t>CHAPTER 1</a:t>
              </a:r>
            </a:p>
            <a:p>
              <a:pPr algn="l">
                <a:lnSpc>
                  <a:spcPct val="120000"/>
                </a:lnSpc>
              </a:pPr>
              <a:r>
                <a:rPr lang="ko-KR" altLang="en-US" sz="1800" i="0" dirty="0">
                  <a:solidFill>
                    <a:srgbClr val="003054"/>
                  </a:solidFill>
                  <a:effectLst/>
                  <a:latin typeface="+mj-lt"/>
                </a:rPr>
                <a:t>프로젝트 배경</a:t>
              </a:r>
              <a:endParaRPr lang="en-US" altLang="ko-KR" sz="1800" i="0" dirty="0">
                <a:solidFill>
                  <a:srgbClr val="003054"/>
                </a:solidFill>
                <a:effectLst/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1D41E4-F34C-46FB-4A46-63F7DA252294}"/>
                </a:ext>
              </a:extLst>
            </p:cNvPr>
            <p:cNvSpPr txBox="1"/>
            <p:nvPr/>
          </p:nvSpPr>
          <p:spPr>
            <a:xfrm>
              <a:off x="337025" y="1762275"/>
              <a:ext cx="3895138" cy="12973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sz="1800" i="0" dirty="0">
                  <a:effectLst/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개발 동기</a:t>
              </a:r>
              <a:endParaRPr lang="en-US" altLang="ko-KR" sz="1800" i="0" dirty="0">
                <a:effectLst/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dirty="0"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주제 선정</a:t>
              </a:r>
              <a:endParaRPr lang="en-US" altLang="ko-KR" sz="1800" i="0" dirty="0">
                <a:effectLst/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i="0" dirty="0">
                  <a:effectLst/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시장 조사</a:t>
              </a:r>
              <a:endParaRPr lang="en-US" altLang="ko-KR" i="0" dirty="0">
                <a:effectLst/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sz="1800" dirty="0"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유사 서비스 비교</a:t>
              </a:r>
              <a:endParaRPr lang="en-US" altLang="ko-KR" sz="1800" i="0" dirty="0">
                <a:effectLst/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7C75441-051E-266D-E9E2-3F06AA9F4527}"/>
              </a:ext>
            </a:extLst>
          </p:cNvPr>
          <p:cNvGrpSpPr/>
          <p:nvPr/>
        </p:nvGrpSpPr>
        <p:grpSpPr>
          <a:xfrm>
            <a:off x="2268157" y="3644900"/>
            <a:ext cx="4254448" cy="1936334"/>
            <a:chOff x="6127753" y="511035"/>
            <a:chExt cx="4254448" cy="193633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7BA140-F42F-16EC-0BBD-E028854D63C2}"/>
                </a:ext>
              </a:extLst>
            </p:cNvPr>
            <p:cNvSpPr txBox="1"/>
            <p:nvPr/>
          </p:nvSpPr>
          <p:spPr>
            <a:xfrm>
              <a:off x="6523557" y="511035"/>
              <a:ext cx="3600000" cy="6256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200" u="sng" dirty="0">
                  <a:solidFill>
                    <a:srgbClr val="003054"/>
                  </a:solidFill>
                  <a:latin typeface="+mj-lt"/>
                </a:rPr>
                <a:t>CHAPTER 2</a:t>
              </a:r>
            </a:p>
            <a:p>
              <a:pPr algn="l">
                <a:lnSpc>
                  <a:spcPct val="120000"/>
                </a:lnSpc>
              </a:pPr>
              <a:r>
                <a:rPr lang="ko-KR" altLang="en-US" dirty="0">
                  <a:solidFill>
                    <a:srgbClr val="003054"/>
                  </a:solidFill>
                  <a:latin typeface="+mj-lt"/>
                </a:rPr>
                <a:t>프로젝트 설계</a:t>
              </a:r>
              <a:endParaRPr lang="en-US" altLang="ko-KR" sz="1800" dirty="0">
                <a:solidFill>
                  <a:srgbClr val="003054"/>
                </a:solidFill>
                <a:latin typeface="+mj-l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110C87-1B6B-5024-A60F-BCB96A32D34C}"/>
                </a:ext>
              </a:extLst>
            </p:cNvPr>
            <p:cNvSpPr txBox="1"/>
            <p:nvPr/>
          </p:nvSpPr>
          <p:spPr>
            <a:xfrm>
              <a:off x="6127753" y="1150026"/>
              <a:ext cx="4254448" cy="12973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sz="1800" dirty="0" err="1"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유스케이스</a:t>
              </a:r>
              <a:r>
                <a:rPr lang="ko-KR" altLang="en-US" sz="1800" dirty="0"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 다이어그램</a:t>
              </a:r>
              <a:endParaRPr lang="en-US" altLang="ko-KR" sz="1800" dirty="0"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dirty="0"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시퀀스 다이어그램</a:t>
              </a:r>
              <a:endParaRPr lang="en-US" altLang="ko-KR" dirty="0"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sz="1800" dirty="0"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개념적 모델링</a:t>
              </a:r>
              <a:endParaRPr lang="en-US" altLang="ko-KR" sz="1800" dirty="0"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sz="1800" dirty="0"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논리적 모델링</a:t>
              </a:r>
              <a:endParaRPr lang="en-US" altLang="ko-KR" sz="1800" dirty="0"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606A7E1-F8B7-0DBD-379A-AE3EE66D7DBB}"/>
              </a:ext>
            </a:extLst>
          </p:cNvPr>
          <p:cNvGrpSpPr/>
          <p:nvPr/>
        </p:nvGrpSpPr>
        <p:grpSpPr>
          <a:xfrm>
            <a:off x="6584458" y="1206259"/>
            <a:ext cx="3995804" cy="1313565"/>
            <a:chOff x="6127753" y="2787850"/>
            <a:chExt cx="3995804" cy="13135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993E5A-254F-4D14-0327-1F24EB27F5FD}"/>
                </a:ext>
              </a:extLst>
            </p:cNvPr>
            <p:cNvSpPr txBox="1"/>
            <p:nvPr/>
          </p:nvSpPr>
          <p:spPr>
            <a:xfrm>
              <a:off x="6523557" y="2787850"/>
              <a:ext cx="3600000" cy="6256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200" i="0" u="sng" dirty="0">
                  <a:solidFill>
                    <a:srgbClr val="003054"/>
                  </a:solidFill>
                  <a:effectLst/>
                  <a:latin typeface="+mj-lt"/>
                </a:rPr>
                <a:t>CHAPTER 3</a:t>
              </a:r>
            </a:p>
            <a:p>
              <a:pPr algn="l">
                <a:lnSpc>
                  <a:spcPct val="120000"/>
                </a:lnSpc>
              </a:pPr>
              <a:r>
                <a:rPr lang="ko-KR" altLang="en-US" dirty="0">
                  <a:solidFill>
                    <a:srgbClr val="003054"/>
                  </a:solidFill>
                  <a:latin typeface="+mj-lt"/>
                </a:rPr>
                <a:t>기능 소개</a:t>
              </a:r>
              <a:endParaRPr lang="en-US" altLang="ko-KR" sz="1800" i="0" dirty="0">
                <a:solidFill>
                  <a:srgbClr val="003054"/>
                </a:solidFill>
                <a:effectLst/>
                <a:latin typeface="+mj-l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9E55EA-7E5C-0EAB-AFDA-2816F50491FD}"/>
                </a:ext>
              </a:extLst>
            </p:cNvPr>
            <p:cNvSpPr txBox="1"/>
            <p:nvPr/>
          </p:nvSpPr>
          <p:spPr>
            <a:xfrm>
              <a:off x="6127753" y="3413470"/>
              <a:ext cx="3600000" cy="687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sz="1800" i="0" dirty="0">
                  <a:effectLst/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전체 기능 목록</a:t>
              </a:r>
              <a:endParaRPr lang="en-US" altLang="ko-KR" sz="1800" i="0" dirty="0">
                <a:effectLst/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sz="1800" dirty="0"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주요 기능 소개</a:t>
              </a:r>
              <a:endParaRPr lang="en-US" altLang="ko-KR" sz="1800" i="0" dirty="0">
                <a:effectLst/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C1CFF43-BDBB-089F-6B92-BFD1BBDDC9C8}"/>
              </a:ext>
            </a:extLst>
          </p:cNvPr>
          <p:cNvGrpSpPr/>
          <p:nvPr/>
        </p:nvGrpSpPr>
        <p:grpSpPr>
          <a:xfrm>
            <a:off x="6584458" y="3644900"/>
            <a:ext cx="3995804" cy="1581929"/>
            <a:chOff x="6127753" y="4347232"/>
            <a:chExt cx="3995804" cy="158192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0699E6-AF60-511F-1FCE-E4F9EEB9E61E}"/>
                </a:ext>
              </a:extLst>
            </p:cNvPr>
            <p:cNvSpPr txBox="1"/>
            <p:nvPr/>
          </p:nvSpPr>
          <p:spPr>
            <a:xfrm>
              <a:off x="6523557" y="4347232"/>
              <a:ext cx="3600000" cy="6256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200" u="sng" dirty="0">
                  <a:solidFill>
                    <a:srgbClr val="003054"/>
                  </a:solidFill>
                  <a:latin typeface="+mj-lt"/>
                </a:rPr>
                <a:t>CHAPTER 4</a:t>
              </a:r>
            </a:p>
            <a:p>
              <a:pPr algn="l">
                <a:lnSpc>
                  <a:spcPct val="120000"/>
                </a:lnSpc>
              </a:pPr>
              <a:r>
                <a:rPr lang="ko-KR" altLang="en-US" sz="1800" dirty="0">
                  <a:solidFill>
                    <a:srgbClr val="003054"/>
                  </a:solidFill>
                  <a:latin typeface="+mj-lt"/>
                </a:rPr>
                <a:t>개발 이슈</a:t>
              </a:r>
              <a:endParaRPr lang="en-US" altLang="ko-KR" sz="1800" dirty="0">
                <a:solidFill>
                  <a:srgbClr val="003054"/>
                </a:solidFill>
                <a:latin typeface="+mj-l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8708B8-391F-6AF7-B5CF-9CE7E185DA0D}"/>
                </a:ext>
              </a:extLst>
            </p:cNvPr>
            <p:cNvSpPr txBox="1"/>
            <p:nvPr/>
          </p:nvSpPr>
          <p:spPr>
            <a:xfrm>
              <a:off x="6127753" y="4936517"/>
              <a:ext cx="3451410" cy="9926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sz="1800" dirty="0"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내 모델은 왜 이래</a:t>
              </a:r>
              <a:endParaRPr lang="en-US" altLang="ko-KR" sz="1800" dirty="0"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sz="1800" dirty="0"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이게 최선인가</a:t>
              </a:r>
              <a:endParaRPr lang="en-US" altLang="ko-KR" sz="1800" dirty="0">
                <a:latin typeface="Spoqa Han Sans Neo Light" panose="020B0300000000000000" pitchFamily="50" charset="-127"/>
                <a:ea typeface="Spoqa Han Sans Neo Light" panose="020B0300000000000000" pitchFamily="50" charset="-127"/>
              </a:endParaRPr>
            </a:p>
            <a:p>
              <a:pPr marL="914400" lvl="1" indent="-457200">
                <a:lnSpc>
                  <a:spcPct val="110000"/>
                </a:lnSpc>
                <a:buClr>
                  <a:schemeClr val="accent1">
                    <a:lumMod val="50000"/>
                  </a:schemeClr>
                </a:buClr>
                <a:buSzPct val="64000"/>
                <a:buFont typeface="Wingdings" panose="05000000000000000000" pitchFamily="2" charset="2"/>
                <a:buChar char="l"/>
              </a:pPr>
              <a:r>
                <a:rPr lang="ko-KR" altLang="en-US" sz="1800" i="0" dirty="0">
                  <a:effectLst/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자동판매로 가는 길</a:t>
              </a:r>
              <a:r>
                <a:rPr lang="en-US" altLang="ko-KR" sz="1800" i="0" dirty="0">
                  <a:effectLst/>
                  <a:latin typeface="Spoqa Han Sans Neo Light" panose="020B0300000000000000" pitchFamily="50" charset="-127"/>
                  <a:ea typeface="Spoqa Han Sans Neo Light" panose="020B0300000000000000" pitchFamily="50" charset="-127"/>
                </a:rPr>
                <a:t>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5140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CA60BB-43AD-E3AC-8E09-C1D50878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22" y="209550"/>
            <a:ext cx="11574755" cy="6305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8DC46-0276-7F1B-C976-337FC394A0A2}"/>
              </a:ext>
            </a:extLst>
          </p:cNvPr>
          <p:cNvSpPr txBox="1"/>
          <p:nvPr/>
        </p:nvSpPr>
        <p:spPr>
          <a:xfrm>
            <a:off x="487017" y="990359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개념적 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369325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E044FC2-0B06-87BA-66AD-A557F7EB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2" y="1066589"/>
            <a:ext cx="11596756" cy="5115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21D3C-10D4-26ED-4700-3AF40EE74D03}"/>
              </a:ext>
            </a:extLst>
          </p:cNvPr>
          <p:cNvSpPr txBox="1"/>
          <p:nvPr/>
        </p:nvSpPr>
        <p:spPr>
          <a:xfrm>
            <a:off x="487017" y="990359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논리적 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128610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</a:rPr>
              <a:t>API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문서</a:t>
            </a:r>
          </a:p>
        </p:txBody>
      </p:sp>
      <p:pic>
        <p:nvPicPr>
          <p:cNvPr id="20" name="그림 1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2E23DE23-108F-16D6-D2BD-DCFC4DFE6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32"/>
          <a:stretch/>
        </p:blipFill>
        <p:spPr>
          <a:xfrm>
            <a:off x="487017" y="1212849"/>
            <a:ext cx="3596039" cy="5645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CB8CC13-CD28-333D-1FE9-5D90985F4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0" b="28654"/>
          <a:stretch/>
        </p:blipFill>
        <p:spPr>
          <a:xfrm>
            <a:off x="4297980" y="1"/>
            <a:ext cx="3596039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0CB94C-ACAF-CD96-25D6-75B7780FC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52"/>
          <a:stretch/>
        </p:blipFill>
        <p:spPr>
          <a:xfrm>
            <a:off x="8108944" y="0"/>
            <a:ext cx="3596039" cy="4878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기능 소개</a:t>
            </a:r>
          </a:p>
        </p:txBody>
      </p:sp>
      <p:pic>
        <p:nvPicPr>
          <p:cNvPr id="17" name="회원가입">
            <a:hlinkClick r:id="" action="ppaction://media"/>
            <a:extLst>
              <a:ext uri="{FF2B5EF4-FFF2-40B4-BE49-F238E27FC236}">
                <a16:creationId xmlns:a16="http://schemas.microsoft.com/office/drawing/2014/main" id="{D38EAE4A-C1B1-9574-5B2E-B743990269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9015" y="35442"/>
            <a:ext cx="6822558" cy="68225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BBBAC2-A109-5B36-6333-35ACC2C70B20}"/>
              </a:ext>
            </a:extLst>
          </p:cNvPr>
          <p:cNvSpPr txBox="1"/>
          <p:nvPr/>
        </p:nvSpPr>
        <p:spPr>
          <a:xfrm>
            <a:off x="639194" y="2776091"/>
            <a:ext cx="1980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휴대폰 본인인증 가입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88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1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기능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A8CA7-7F6E-A2DD-0F92-02B309B52423}"/>
              </a:ext>
            </a:extLst>
          </p:cNvPr>
          <p:cNvSpPr txBox="1"/>
          <p:nvPr/>
        </p:nvSpPr>
        <p:spPr>
          <a:xfrm>
            <a:off x="4513436" y="467139"/>
            <a:ext cx="31651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 거래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채팅 서비스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상품거래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F9BA458-E882-DCBC-7C94-3A1A65C15D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266" y="1112349"/>
            <a:ext cx="11423466" cy="55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6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기능 소개</a:t>
            </a:r>
          </a:p>
        </p:txBody>
      </p:sp>
      <p:pic>
        <p:nvPicPr>
          <p:cNvPr id="3" name="상품 등록_편집절반">
            <a:hlinkClick r:id="" action="ppaction://media"/>
            <a:extLst>
              <a:ext uri="{FF2B5EF4-FFF2-40B4-BE49-F238E27FC236}">
                <a16:creationId xmlns:a16="http://schemas.microsoft.com/office/drawing/2014/main" id="{47406BFF-9FA9-334F-FA58-83EF205107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8784" y="0"/>
            <a:ext cx="695801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5DB235-4E50-373C-D0F3-7200D14C8399}"/>
              </a:ext>
            </a:extLst>
          </p:cNvPr>
          <p:cNvSpPr txBox="1"/>
          <p:nvPr/>
        </p:nvSpPr>
        <p:spPr>
          <a:xfrm>
            <a:off x="828346" y="2776091"/>
            <a:ext cx="1601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상품등록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사용자 수동 등록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3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기능 소개</a:t>
            </a:r>
          </a:p>
        </p:txBody>
      </p:sp>
      <p:pic>
        <p:nvPicPr>
          <p:cNvPr id="5" name="ai_upload_y_53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4187CFA-7F90-0AD9-D2BD-5F420574D2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9031" y="0"/>
            <a:ext cx="48339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9B7B0F-48F4-21DC-9B16-AD7E8821F2FC}"/>
              </a:ext>
            </a:extLst>
          </p:cNvPr>
          <p:cNvSpPr txBox="1"/>
          <p:nvPr/>
        </p:nvSpPr>
        <p:spPr>
          <a:xfrm>
            <a:off x="837162" y="2776091"/>
            <a:ext cx="1584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상품등록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AI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등록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차 시연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4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기능 소개</a:t>
            </a:r>
          </a:p>
        </p:txBody>
      </p:sp>
      <p:pic>
        <p:nvPicPr>
          <p:cNvPr id="14" name="그림 13" descr="텍스트, 전자제품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3C038E1-D4DE-C193-D90E-C948C7B6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74" y="383616"/>
            <a:ext cx="6822940" cy="60907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652FB-5454-A493-91F3-EA8958D8370C}"/>
              </a:ext>
            </a:extLst>
          </p:cNvPr>
          <p:cNvSpPr txBox="1"/>
          <p:nvPr/>
        </p:nvSpPr>
        <p:spPr>
          <a:xfrm>
            <a:off x="837162" y="2776091"/>
            <a:ext cx="1584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상품등록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AI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등록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차 결과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11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기능 소개</a:t>
            </a:r>
          </a:p>
        </p:txBody>
      </p:sp>
      <p:pic>
        <p:nvPicPr>
          <p:cNvPr id="3" name="ai_upload_t15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362A810-0425-BC74-9762-6AB3CEFFB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9031" y="0"/>
            <a:ext cx="4833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5BD4F-EDAD-8E14-8AA0-8C63DA632A62}"/>
              </a:ext>
            </a:extLst>
          </p:cNvPr>
          <p:cNvSpPr txBox="1"/>
          <p:nvPr/>
        </p:nvSpPr>
        <p:spPr>
          <a:xfrm>
            <a:off x="837162" y="2776091"/>
            <a:ext cx="1584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상품등록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AI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등록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차 시연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4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기능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AD494-8946-B638-536F-C6EA81573D6F}"/>
              </a:ext>
            </a:extLst>
          </p:cNvPr>
          <p:cNvSpPr txBox="1"/>
          <p:nvPr/>
        </p:nvSpPr>
        <p:spPr>
          <a:xfrm>
            <a:off x="1385564" y="4976366"/>
            <a:ext cx="184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 descr="텍스트, 전자제품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0CAB1AB4-09C9-662A-C1F6-FF81D5A1C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60" y="652669"/>
            <a:ext cx="7300811" cy="5552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49C73D-94DA-16FA-1B4D-9A027408CDD9}"/>
              </a:ext>
            </a:extLst>
          </p:cNvPr>
          <p:cNvSpPr txBox="1"/>
          <p:nvPr/>
        </p:nvSpPr>
        <p:spPr>
          <a:xfrm>
            <a:off x="837162" y="2776091"/>
            <a:ext cx="1584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상품등록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AI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등록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차 결과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2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배경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99D3B3-EF02-32AC-FDE8-A58972D82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20" y="1274943"/>
            <a:ext cx="4089699" cy="4947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3879D84-BFB7-FE63-B41E-F51D9523B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24" y="1274943"/>
            <a:ext cx="2371502" cy="4947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0215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기능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20DF57-1C13-2FD5-A7C8-B0FAA439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260" y="305063"/>
            <a:ext cx="4095580" cy="2944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392EC2-DB53-0604-0AB6-D9AAA2115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123"/>
          <a:stretch/>
        </p:blipFill>
        <p:spPr>
          <a:xfrm>
            <a:off x="8640925" y="3505109"/>
            <a:ext cx="2595915" cy="138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9D4213-428E-91B2-2CA7-5530A0F44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728" y="3505109"/>
            <a:ext cx="2734018" cy="1324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D2AC32-721B-805C-95F4-3C5EBF90C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728" y="305063"/>
            <a:ext cx="3675213" cy="2944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139915-1DDF-B1F3-C9FB-5F8B0D0A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784" y="3505110"/>
            <a:ext cx="2072581" cy="2997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9A5208F-297B-391D-280A-FF69998D3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925" y="5118825"/>
            <a:ext cx="2595915" cy="1383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07A40-1A27-17B8-F540-E5554254DF6D}"/>
              </a:ext>
            </a:extLst>
          </p:cNvPr>
          <p:cNvSpPr txBox="1"/>
          <p:nvPr/>
        </p:nvSpPr>
        <p:spPr>
          <a:xfrm>
            <a:off x="1980341" y="1398233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C3C4ED-3C17-D1DD-5CEF-209D19FFDE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649"/>
          <a:stretch/>
        </p:blipFill>
        <p:spPr>
          <a:xfrm>
            <a:off x="3266728" y="5118825"/>
            <a:ext cx="2720496" cy="13930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0B8CDE-73AE-A00E-45EB-FD2F3A51A67B}"/>
              </a:ext>
            </a:extLst>
          </p:cNvPr>
          <p:cNvSpPr txBox="1"/>
          <p:nvPr/>
        </p:nvSpPr>
        <p:spPr>
          <a:xfrm>
            <a:off x="588698" y="2776091"/>
            <a:ext cx="2081019" cy="1706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부가기능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상품 검색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프로필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비밀번호 변경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팔로우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상품문의 조회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568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기능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07A40-1A27-17B8-F540-E5554254DF6D}"/>
              </a:ext>
            </a:extLst>
          </p:cNvPr>
          <p:cNvSpPr txBox="1"/>
          <p:nvPr/>
        </p:nvSpPr>
        <p:spPr>
          <a:xfrm>
            <a:off x="1980341" y="1398233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836230-2997-FEA6-BB52-A626F31E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128" y="648114"/>
            <a:ext cx="4990737" cy="3288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242F92-66B4-3322-1073-2FCF06D2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277" y="648114"/>
            <a:ext cx="3413951" cy="3675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C56C44-2772-80BA-FE8B-14CCF3550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7" r="3300"/>
          <a:stretch/>
        </p:blipFill>
        <p:spPr>
          <a:xfrm>
            <a:off x="7001929" y="4830776"/>
            <a:ext cx="4686301" cy="1560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E9A4A4-534C-1450-6E1B-CBFB6DD0E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128" y="4628861"/>
            <a:ext cx="3680865" cy="176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1604F7-BC95-AAF0-03BB-14D3CA742353}"/>
              </a:ext>
            </a:extLst>
          </p:cNvPr>
          <p:cNvSpPr txBox="1"/>
          <p:nvPr/>
        </p:nvSpPr>
        <p:spPr>
          <a:xfrm>
            <a:off x="765830" y="2776091"/>
            <a:ext cx="1726755" cy="1706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부가기능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상품 관리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상품 상세 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상점명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소개 변경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596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자이크, 텍스트, 예술이(가) 표시된 사진&#10;&#10;자동 생성된 설명">
            <a:extLst>
              <a:ext uri="{FF2B5EF4-FFF2-40B4-BE49-F238E27FC236}">
                <a16:creationId xmlns:a16="http://schemas.microsoft.com/office/drawing/2014/main" id="{F97822DF-99EC-DA9A-C925-3B1225D22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938" y="1304510"/>
            <a:ext cx="12715875" cy="50863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8BE7F-B269-6309-B168-6D9A6AF589ED}"/>
              </a:ext>
            </a:extLst>
          </p:cNvPr>
          <p:cNvSpPr txBox="1"/>
          <p:nvPr/>
        </p:nvSpPr>
        <p:spPr>
          <a:xfrm>
            <a:off x="487017" y="467139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개발 중 이슈 및 해결 과정</a:t>
            </a:r>
          </a:p>
        </p:txBody>
      </p:sp>
    </p:spTree>
    <p:extLst>
      <p:ext uri="{BB962C8B-B14F-4D97-AF65-F5344CB8AC3E}">
        <p14:creationId xmlns:p14="http://schemas.microsoft.com/office/powerpoint/2010/main" val="870275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개발 중 이슈 및 해결 과정</a:t>
            </a:r>
          </a:p>
        </p:txBody>
      </p:sp>
      <p:pic>
        <p:nvPicPr>
          <p:cNvPr id="3" name="그림 2" descr="모자이크, 텍스트, 예술이(가) 표시된 사진&#10;&#10;자동 생성된 설명">
            <a:extLst>
              <a:ext uri="{FF2B5EF4-FFF2-40B4-BE49-F238E27FC236}">
                <a16:creationId xmlns:a16="http://schemas.microsoft.com/office/drawing/2014/main" id="{F97822DF-99EC-DA9A-C925-3B1225D22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77" y="2767741"/>
            <a:ext cx="3684887" cy="1473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3A372-2F92-1E33-04AE-D133B32BAA02}"/>
              </a:ext>
            </a:extLst>
          </p:cNvPr>
          <p:cNvSpPr txBox="1"/>
          <p:nvPr/>
        </p:nvSpPr>
        <p:spPr>
          <a:xfrm>
            <a:off x="2772013" y="1307582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21,000</a:t>
            </a:r>
            <a:r>
              <a:rPr lang="ko-KR" altLang="en-US" sz="3600" dirty="0"/>
              <a:t>개 이상의 카테고리로 분류</a:t>
            </a:r>
            <a:endParaRPr lang="en-US" altLang="ko-KR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2EB9C-E960-46CD-B2C1-26B15DE0FF5E}"/>
              </a:ext>
            </a:extLst>
          </p:cNvPr>
          <p:cNvSpPr txBox="1"/>
          <p:nvPr/>
        </p:nvSpPr>
        <p:spPr>
          <a:xfrm>
            <a:off x="6148272" y="3089221"/>
            <a:ext cx="3776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하지만 용량이 </a:t>
            </a:r>
            <a:r>
              <a:rPr lang="en-US" altLang="ko-KR" sz="4800" dirty="0">
                <a:solidFill>
                  <a:srgbClr val="FFC000"/>
                </a:solidFill>
              </a:rPr>
              <a:t>1.1TB</a:t>
            </a:r>
            <a:r>
              <a:rPr lang="en-US" altLang="ko-K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AD757-9196-F932-EFF1-7B0AFD308E47}"/>
              </a:ext>
            </a:extLst>
          </p:cNvPr>
          <p:cNvSpPr txBox="1"/>
          <p:nvPr/>
        </p:nvSpPr>
        <p:spPr>
          <a:xfrm>
            <a:off x="2235007" y="4291237"/>
            <a:ext cx="772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그리고 크기가 줄어든 이미지 용량은 </a:t>
            </a:r>
            <a:r>
              <a:rPr lang="en-US" altLang="ko-KR" sz="5400" dirty="0">
                <a:solidFill>
                  <a:schemeClr val="accent6"/>
                </a:solidFill>
              </a:rPr>
              <a:t>268GB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7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708A25E-A3B6-8536-FDE0-19CA0502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368" y="1230023"/>
            <a:ext cx="5606633" cy="2558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개발 중 이슈 및 해결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406625-EC33-04E9-AD92-B9355CFC8BC0}"/>
              </a:ext>
            </a:extLst>
          </p:cNvPr>
          <p:cNvSpPr txBox="1"/>
          <p:nvPr/>
        </p:nvSpPr>
        <p:spPr>
          <a:xfrm>
            <a:off x="856752" y="4407349"/>
            <a:ext cx="45998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/>
              <a:t>한 번 학습하는데 </a:t>
            </a:r>
            <a:r>
              <a:rPr lang="en-US" altLang="ko-KR" sz="4800" dirty="0">
                <a:solidFill>
                  <a:srgbClr val="FFC000"/>
                </a:solidFill>
              </a:rPr>
              <a:t>37</a:t>
            </a:r>
            <a:r>
              <a:rPr lang="en-US" altLang="ko-KR" sz="2800" dirty="0"/>
              <a:t> </a:t>
            </a:r>
            <a:r>
              <a:rPr lang="ko-KR" altLang="en-US" sz="2800" dirty="0"/>
              <a:t>시간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664061-0E83-5FC2-CE33-F9EDB34E7D3D}"/>
              </a:ext>
            </a:extLst>
          </p:cNvPr>
          <p:cNvGrpSpPr/>
          <p:nvPr/>
        </p:nvGrpSpPr>
        <p:grpSpPr>
          <a:xfrm>
            <a:off x="486021" y="1164055"/>
            <a:ext cx="5341290" cy="2602334"/>
            <a:chOff x="582433" y="1192917"/>
            <a:chExt cx="5341290" cy="260233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B7B16D-3B81-3445-F3E8-CD742ECF4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433" y="1192917"/>
              <a:ext cx="5341290" cy="260233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8520801-AE90-F2E7-BB21-0913720A32F4}"/>
                </a:ext>
              </a:extLst>
            </p:cNvPr>
            <p:cNvSpPr/>
            <p:nvPr/>
          </p:nvSpPr>
          <p:spPr>
            <a:xfrm>
              <a:off x="582433" y="3228230"/>
              <a:ext cx="2574235" cy="2027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F1DC193-4CC1-3F62-F33A-92A513A77431}"/>
              </a:ext>
            </a:extLst>
          </p:cNvPr>
          <p:cNvSpPr/>
          <p:nvPr/>
        </p:nvSpPr>
        <p:spPr>
          <a:xfrm>
            <a:off x="1796989" y="3624265"/>
            <a:ext cx="667909" cy="830690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CC2C62-0A4E-0E33-D5BB-85E590AEF654}"/>
              </a:ext>
            </a:extLst>
          </p:cNvPr>
          <p:cNvSpPr/>
          <p:nvPr/>
        </p:nvSpPr>
        <p:spPr>
          <a:xfrm>
            <a:off x="6245748" y="2657061"/>
            <a:ext cx="2574235" cy="202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6D184-E1C1-E327-CD1A-6D5028E5F585}"/>
              </a:ext>
            </a:extLst>
          </p:cNvPr>
          <p:cNvSpPr txBox="1"/>
          <p:nvPr/>
        </p:nvSpPr>
        <p:spPr>
          <a:xfrm>
            <a:off x="6464852" y="3991850"/>
            <a:ext cx="4710256" cy="830997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/>
              <a:t>한 번 학습하는데 </a:t>
            </a:r>
            <a:r>
              <a:rPr lang="en-US" altLang="ko-KR" sz="4800" dirty="0">
                <a:solidFill>
                  <a:srgbClr val="FFC000"/>
                </a:solidFill>
              </a:rPr>
              <a:t>2</a:t>
            </a:r>
            <a:r>
              <a:rPr lang="en-US" altLang="ko-KR" sz="2800" dirty="0"/>
              <a:t> </a:t>
            </a:r>
            <a:r>
              <a:rPr lang="ko-KR" altLang="en-US" sz="2800" dirty="0"/>
              <a:t>시간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C207BFC-7186-FB2C-A6BE-0D849C8DBF6B}"/>
              </a:ext>
            </a:extLst>
          </p:cNvPr>
          <p:cNvSpPr/>
          <p:nvPr/>
        </p:nvSpPr>
        <p:spPr>
          <a:xfrm>
            <a:off x="7749427" y="3097973"/>
            <a:ext cx="667909" cy="830690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DF861C-B1D0-5A17-FAC2-7569E4509AC9}"/>
              </a:ext>
            </a:extLst>
          </p:cNvPr>
          <p:cNvSpPr txBox="1"/>
          <p:nvPr/>
        </p:nvSpPr>
        <p:spPr>
          <a:xfrm>
            <a:off x="856750" y="5238346"/>
            <a:ext cx="4599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한 카테고리당 </a:t>
            </a:r>
            <a:r>
              <a:rPr lang="en-US" altLang="ko-KR" sz="2400" dirty="0">
                <a:solidFill>
                  <a:schemeClr val="accent1"/>
                </a:solidFill>
              </a:rPr>
              <a:t>1000</a:t>
            </a:r>
            <a:r>
              <a:rPr lang="ko-KR" altLang="en-US" dirty="0"/>
              <a:t>장 가량의 이미지 분포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71C793-82A1-2A40-56F2-B12BA14839CB}"/>
              </a:ext>
            </a:extLst>
          </p:cNvPr>
          <p:cNvSpPr/>
          <p:nvPr/>
        </p:nvSpPr>
        <p:spPr>
          <a:xfrm>
            <a:off x="6832416" y="1479138"/>
            <a:ext cx="4484535" cy="46440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3054"/>
                </a:solidFill>
              </a:rPr>
              <a:t>한 카테고리당 </a:t>
            </a:r>
            <a:r>
              <a:rPr lang="en-US" altLang="ko-KR" sz="2400" dirty="0">
                <a:solidFill>
                  <a:schemeClr val="accent1"/>
                </a:solidFill>
              </a:rPr>
              <a:t>64</a:t>
            </a:r>
            <a:r>
              <a:rPr lang="ko-KR" altLang="en-US" dirty="0">
                <a:solidFill>
                  <a:srgbClr val="003054"/>
                </a:solidFill>
              </a:rPr>
              <a:t>장의 이미지로 </a:t>
            </a:r>
            <a:r>
              <a:rPr lang="ko-KR" altLang="en-US" dirty="0" err="1">
                <a:solidFill>
                  <a:srgbClr val="003054"/>
                </a:solidFill>
              </a:rPr>
              <a:t>언더</a:t>
            </a:r>
            <a:r>
              <a:rPr lang="ko-KR" altLang="en-US" dirty="0">
                <a:solidFill>
                  <a:srgbClr val="003054"/>
                </a:solidFill>
              </a:rPr>
              <a:t> 샘플링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5BE14-4DAD-FEB6-0D5E-D203258EFE43}"/>
              </a:ext>
            </a:extLst>
          </p:cNvPr>
          <p:cNvSpPr txBox="1"/>
          <p:nvPr/>
        </p:nvSpPr>
        <p:spPr>
          <a:xfrm>
            <a:off x="7047723" y="4963363"/>
            <a:ext cx="3544515" cy="830997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/>
              <a:t>하지만 </a:t>
            </a:r>
            <a:r>
              <a:rPr lang="ko-KR" altLang="en-US" sz="4800" dirty="0" err="1">
                <a:solidFill>
                  <a:schemeClr val="accent2"/>
                </a:solidFill>
              </a:rPr>
              <a:t>과적합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99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호박, 채소, 호박속, 박이(가) 표시된 사진&#10;&#10;자동 생성된 설명">
            <a:extLst>
              <a:ext uri="{FF2B5EF4-FFF2-40B4-BE49-F238E27FC236}">
                <a16:creationId xmlns:a16="http://schemas.microsoft.com/office/drawing/2014/main" id="{4818E53F-166B-9874-BA59-783691EAD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5" y="1180445"/>
            <a:ext cx="6744021" cy="50580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개발 중 이슈 및 해결 과정</a:t>
            </a:r>
          </a:p>
        </p:txBody>
      </p:sp>
      <p:pic>
        <p:nvPicPr>
          <p:cNvPr id="27" name="그림 26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F85C2804-A942-83DB-8F61-C4403B1FA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27" y="4096531"/>
            <a:ext cx="2703625" cy="85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4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개발 중 이슈 및 해결 과정</a:t>
            </a:r>
          </a:p>
        </p:txBody>
      </p:sp>
      <p:pic>
        <p:nvPicPr>
          <p:cNvPr id="19" name="그림 18" descr="카민, 하트, 그래픽, 레드이(가) 표시된 사진&#10;&#10;자동 생성된 설명">
            <a:extLst>
              <a:ext uri="{FF2B5EF4-FFF2-40B4-BE49-F238E27FC236}">
                <a16:creationId xmlns:a16="http://schemas.microsoft.com/office/drawing/2014/main" id="{FB459463-E5BC-1816-D6A7-77E978AD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79" y="3234975"/>
            <a:ext cx="5511098" cy="3100911"/>
          </a:xfrm>
          <a:prstGeom prst="rect">
            <a:avLst/>
          </a:prstGeom>
        </p:spPr>
      </p:pic>
      <p:pic>
        <p:nvPicPr>
          <p:cNvPr id="21" name="그림 20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A25F9744-9F67-6BB0-E7F9-38547291A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3" t="14441" r="28841" b="12927"/>
          <a:stretch/>
        </p:blipFill>
        <p:spPr>
          <a:xfrm>
            <a:off x="602198" y="1400288"/>
            <a:ext cx="3166720" cy="405742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525C82-C116-FCF3-7A7A-6A2AF071608C}"/>
              </a:ext>
            </a:extLst>
          </p:cNvPr>
          <p:cNvGrpSpPr/>
          <p:nvPr/>
        </p:nvGrpSpPr>
        <p:grpSpPr>
          <a:xfrm>
            <a:off x="8423084" y="1517005"/>
            <a:ext cx="3000241" cy="3823989"/>
            <a:chOff x="3279659" y="1599232"/>
            <a:chExt cx="2444362" cy="3115488"/>
          </a:xfrm>
        </p:grpSpPr>
        <p:pic>
          <p:nvPicPr>
            <p:cNvPr id="23" name="그림 22" descr="창의성, 예술이(가) 표시된 사진&#10;&#10;자동 생성된 설명">
              <a:extLst>
                <a:ext uri="{FF2B5EF4-FFF2-40B4-BE49-F238E27FC236}">
                  <a16:creationId xmlns:a16="http://schemas.microsoft.com/office/drawing/2014/main" id="{95021512-E2AC-A8C4-DD42-A7411628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659" y="1599232"/>
              <a:ext cx="2444362" cy="2444362"/>
            </a:xfrm>
            <a:prstGeom prst="rect">
              <a:avLst/>
            </a:prstGeom>
          </p:spPr>
        </p:pic>
        <p:pic>
          <p:nvPicPr>
            <p:cNvPr id="17" name="그림 16" descr="그래픽, 그래픽 디자인, 폰트, 창의성이(가) 표시된 사진&#10;&#10;자동 생성된 설명">
              <a:extLst>
                <a:ext uri="{FF2B5EF4-FFF2-40B4-BE49-F238E27FC236}">
                  <a16:creationId xmlns:a16="http://schemas.microsoft.com/office/drawing/2014/main" id="{E3684E1C-5167-1DCF-755A-7681DBC2F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42" t="17132" r="8346" b="17138"/>
            <a:stretch/>
          </p:blipFill>
          <p:spPr>
            <a:xfrm>
              <a:off x="3832754" y="4243320"/>
              <a:ext cx="1083732" cy="47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695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082158A-1F43-98ED-F2D1-8B04A4798165}"/>
              </a:ext>
            </a:extLst>
          </p:cNvPr>
          <p:cNvSpPr txBox="1"/>
          <p:nvPr/>
        </p:nvSpPr>
        <p:spPr>
          <a:xfrm>
            <a:off x="487017" y="467139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개발 중 이슈 및 해결 과정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C3E10F-91C5-9DD3-16B6-D27A0B514FE5}"/>
              </a:ext>
            </a:extLst>
          </p:cNvPr>
          <p:cNvGrpSpPr/>
          <p:nvPr/>
        </p:nvGrpSpPr>
        <p:grpSpPr>
          <a:xfrm>
            <a:off x="3514059" y="1494273"/>
            <a:ext cx="3240880" cy="791418"/>
            <a:chOff x="1204120" y="1545518"/>
            <a:chExt cx="3240880" cy="791418"/>
          </a:xfrm>
        </p:grpSpPr>
        <p:pic>
          <p:nvPicPr>
            <p:cNvPr id="3" name="그림 2" descr="폰트, 로고, 그래픽, 상징이(가) 표시된 사진&#10;&#10;자동 생성된 설명">
              <a:extLst>
                <a:ext uri="{FF2B5EF4-FFF2-40B4-BE49-F238E27FC236}">
                  <a16:creationId xmlns:a16="http://schemas.microsoft.com/office/drawing/2014/main" id="{E99AC6E1-4611-7D44-7567-9F654A577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120" y="1545518"/>
              <a:ext cx="2453396" cy="7914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4534B3-735A-83A7-7EDE-6A10116502B1}"/>
                </a:ext>
              </a:extLst>
            </p:cNvPr>
            <p:cNvSpPr txBox="1"/>
            <p:nvPr/>
          </p:nvSpPr>
          <p:spPr>
            <a:xfrm>
              <a:off x="3581316" y="1648838"/>
              <a:ext cx="863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b="1" dirty="0"/>
                <a:t>API</a:t>
              </a:r>
              <a:endParaRPr lang="ko-KR" altLang="en-US" sz="2000" b="1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6B9601-5D5F-B061-4D60-BD74C263D0CE}"/>
              </a:ext>
            </a:extLst>
          </p:cNvPr>
          <p:cNvGrpSpPr/>
          <p:nvPr/>
        </p:nvGrpSpPr>
        <p:grpSpPr>
          <a:xfrm>
            <a:off x="7523960" y="1316694"/>
            <a:ext cx="3525221" cy="968997"/>
            <a:chOff x="7831069" y="1456728"/>
            <a:chExt cx="3525221" cy="968997"/>
          </a:xfrm>
        </p:grpSpPr>
        <p:pic>
          <p:nvPicPr>
            <p:cNvPr id="10" name="그림 9" descr="그래픽, 그래픽 디자인, 폰트, 창의성이(가) 표시된 사진&#10;&#10;자동 생성된 설명">
              <a:extLst>
                <a:ext uri="{FF2B5EF4-FFF2-40B4-BE49-F238E27FC236}">
                  <a16:creationId xmlns:a16="http://schemas.microsoft.com/office/drawing/2014/main" id="{FD90F8B6-7C4A-80F3-6968-EEFADDE32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1069" y="1456728"/>
              <a:ext cx="2700983" cy="9689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1174D6-9EA0-DF8E-BAAD-A0A9F9828D00}"/>
                </a:ext>
              </a:extLst>
            </p:cNvPr>
            <p:cNvSpPr txBox="1"/>
            <p:nvPr/>
          </p:nvSpPr>
          <p:spPr>
            <a:xfrm>
              <a:off x="10264055" y="1648838"/>
              <a:ext cx="10922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dirty="0">
                  <a:solidFill>
                    <a:srgbClr val="5F6267"/>
                  </a:solidFill>
                </a:rPr>
                <a:t>API</a:t>
              </a:r>
              <a:endParaRPr lang="ko-KR" altLang="en-US" sz="2800" dirty="0">
                <a:solidFill>
                  <a:srgbClr val="5F6267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DF12697-4F5F-AC8C-07BC-B63B70B9A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58683"/>
              </p:ext>
            </p:extLst>
          </p:nvPr>
        </p:nvGraphicFramePr>
        <p:xfrm>
          <a:off x="903705" y="2320009"/>
          <a:ext cx="10384590" cy="4070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3370">
                  <a:extLst>
                    <a:ext uri="{9D8B030D-6E8A-4147-A177-3AD203B41FA5}">
                      <a16:colId xmlns:a16="http://schemas.microsoft.com/office/drawing/2014/main" val="2005649631"/>
                    </a:ext>
                  </a:extLst>
                </a:gridCol>
                <a:gridCol w="4048125">
                  <a:extLst>
                    <a:ext uri="{9D8B030D-6E8A-4147-A177-3AD203B41FA5}">
                      <a16:colId xmlns:a16="http://schemas.microsoft.com/office/drawing/2014/main" val="2587149515"/>
                    </a:ext>
                  </a:extLst>
                </a:gridCol>
                <a:gridCol w="3973095">
                  <a:extLst>
                    <a:ext uri="{9D8B030D-6E8A-4147-A177-3AD203B41FA5}">
                      <a16:colId xmlns:a16="http://schemas.microsoft.com/office/drawing/2014/main" val="2746743274"/>
                    </a:ext>
                  </a:extLst>
                </a:gridCol>
              </a:tblGrid>
              <a:tr h="478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파일 전송 여부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🟢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912104"/>
                  </a:ext>
                </a:extLst>
              </a:tr>
              <a:tr h="478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정식으로 제공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🟢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955337"/>
                  </a:ext>
                </a:extLst>
              </a:tr>
              <a:tr h="4789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+mj-lt"/>
                        </a:rPr>
                        <a:t>시크릿키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고정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🟢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264774"/>
                  </a:ext>
                </a:extLst>
              </a:tr>
              <a:tr h="4789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+mj-lt"/>
                        </a:rPr>
                        <a:t>멀티모달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지원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🟢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601918"/>
                  </a:ext>
                </a:extLst>
              </a:tr>
              <a:tr h="478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학습 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23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년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23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년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988922"/>
                  </a:ext>
                </a:extLst>
              </a:tr>
              <a:tr h="838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오늘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❌ 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학습 시점 까지만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🟢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77434"/>
                  </a:ext>
                </a:extLst>
              </a:tr>
              <a:tr h="838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코딩 수준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주관적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(10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점 만점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051789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1CE8E0-3E9A-9DD8-5000-88E292F8DDF8}"/>
              </a:ext>
            </a:extLst>
          </p:cNvPr>
          <p:cNvSpPr/>
          <p:nvPr/>
        </p:nvSpPr>
        <p:spPr>
          <a:xfrm>
            <a:off x="7315200" y="1056793"/>
            <a:ext cx="4086226" cy="5400504"/>
          </a:xfrm>
          <a:prstGeom prst="rect">
            <a:avLst/>
          </a:prstGeom>
          <a:noFill/>
          <a:ln w="114300">
            <a:gradFill>
              <a:gsLst>
                <a:gs pos="0">
                  <a:srgbClr val="DF7469"/>
                </a:gs>
                <a:gs pos="100000">
                  <a:srgbClr val="3697D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케이블이(가) 표시된 사진&#10;&#10;중간 신뢰도로 자동 생성된 설명">
            <a:extLst>
              <a:ext uri="{FF2B5EF4-FFF2-40B4-BE49-F238E27FC236}">
                <a16:creationId xmlns:a16="http://schemas.microsoft.com/office/drawing/2014/main" id="{2E24E91B-3002-9389-5E55-F0146E260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96" y="2389010"/>
            <a:ext cx="334994" cy="354136"/>
          </a:xfrm>
          <a:prstGeom prst="rect">
            <a:avLst/>
          </a:prstGeom>
        </p:spPr>
      </p:pic>
      <p:pic>
        <p:nvPicPr>
          <p:cNvPr id="16" name="그림 15" descr="상징이(가) 표시된 사진&#10;&#10;자동 생성된 설명">
            <a:extLst>
              <a:ext uri="{FF2B5EF4-FFF2-40B4-BE49-F238E27FC236}">
                <a16:creationId xmlns:a16="http://schemas.microsoft.com/office/drawing/2014/main" id="{D9FB2AAF-B8C1-43A0-C7CA-058CD1751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320" y="2423332"/>
            <a:ext cx="290630" cy="302124"/>
          </a:xfrm>
          <a:prstGeom prst="rect">
            <a:avLst/>
          </a:prstGeom>
        </p:spPr>
      </p:pic>
      <p:pic>
        <p:nvPicPr>
          <p:cNvPr id="17" name="그림 16" descr="상징이(가) 표시된 사진&#10;&#10;자동 생성된 설명">
            <a:extLst>
              <a:ext uri="{FF2B5EF4-FFF2-40B4-BE49-F238E27FC236}">
                <a16:creationId xmlns:a16="http://schemas.microsoft.com/office/drawing/2014/main" id="{1044FCAC-22C7-1BA0-DD14-C4EE84BD7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320" y="3850149"/>
            <a:ext cx="290630" cy="302124"/>
          </a:xfrm>
          <a:prstGeom prst="rect">
            <a:avLst/>
          </a:prstGeom>
        </p:spPr>
      </p:pic>
      <p:pic>
        <p:nvPicPr>
          <p:cNvPr id="18" name="그림 17" descr="상징이(가) 표시된 사진&#10;&#10;자동 생성된 설명">
            <a:extLst>
              <a:ext uri="{FF2B5EF4-FFF2-40B4-BE49-F238E27FC236}">
                <a16:creationId xmlns:a16="http://schemas.microsoft.com/office/drawing/2014/main" id="{B2678F14-FB90-74A4-CED9-58C87A752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320" y="4831954"/>
            <a:ext cx="290630" cy="302124"/>
          </a:xfrm>
          <a:prstGeom prst="rect">
            <a:avLst/>
          </a:prstGeom>
        </p:spPr>
      </p:pic>
      <p:pic>
        <p:nvPicPr>
          <p:cNvPr id="19" name="그림 18" descr="케이블이(가) 표시된 사진&#10;&#10;중간 신뢰도로 자동 생성된 설명">
            <a:extLst>
              <a:ext uri="{FF2B5EF4-FFF2-40B4-BE49-F238E27FC236}">
                <a16:creationId xmlns:a16="http://schemas.microsoft.com/office/drawing/2014/main" id="{375EA5E2-0580-735A-DFE0-3BC0AF7E1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96" y="3818493"/>
            <a:ext cx="334994" cy="354136"/>
          </a:xfrm>
          <a:prstGeom prst="rect">
            <a:avLst/>
          </a:prstGeom>
        </p:spPr>
      </p:pic>
      <p:pic>
        <p:nvPicPr>
          <p:cNvPr id="20" name="그림 19" descr="케이블이(가) 표시된 사진&#10;&#10;중간 신뢰도로 자동 생성된 설명">
            <a:extLst>
              <a:ext uri="{FF2B5EF4-FFF2-40B4-BE49-F238E27FC236}">
                <a16:creationId xmlns:a16="http://schemas.microsoft.com/office/drawing/2014/main" id="{653C0C51-54AB-68CF-62B2-A5F6A4BEA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96" y="4957010"/>
            <a:ext cx="334994" cy="354136"/>
          </a:xfrm>
          <a:prstGeom prst="rect">
            <a:avLst/>
          </a:prstGeom>
        </p:spPr>
      </p:pic>
      <p:pic>
        <p:nvPicPr>
          <p:cNvPr id="21" name="그림 20" descr="케이블이(가) 표시된 사진&#10;&#10;중간 신뢰도로 자동 생성된 설명">
            <a:extLst>
              <a:ext uri="{FF2B5EF4-FFF2-40B4-BE49-F238E27FC236}">
                <a16:creationId xmlns:a16="http://schemas.microsoft.com/office/drawing/2014/main" id="{2D09FBA0-3417-7F99-61AB-90C8CD0B6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38" y="2863097"/>
            <a:ext cx="334994" cy="354136"/>
          </a:xfrm>
          <a:prstGeom prst="rect">
            <a:avLst/>
          </a:prstGeom>
        </p:spPr>
      </p:pic>
      <p:pic>
        <p:nvPicPr>
          <p:cNvPr id="22" name="그림 21" descr="케이블이(가) 표시된 사진&#10;&#10;중간 신뢰도로 자동 생성된 설명">
            <a:extLst>
              <a:ext uri="{FF2B5EF4-FFF2-40B4-BE49-F238E27FC236}">
                <a16:creationId xmlns:a16="http://schemas.microsoft.com/office/drawing/2014/main" id="{CE74D5B5-1018-0CC1-DD3F-DF0439044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38" y="3348237"/>
            <a:ext cx="334994" cy="354136"/>
          </a:xfrm>
          <a:prstGeom prst="rect">
            <a:avLst/>
          </a:prstGeom>
        </p:spPr>
      </p:pic>
      <p:pic>
        <p:nvPicPr>
          <p:cNvPr id="23" name="그림 22" descr="상징이(가) 표시된 사진&#10;&#10;자동 생성된 설명">
            <a:extLst>
              <a:ext uri="{FF2B5EF4-FFF2-40B4-BE49-F238E27FC236}">
                <a16:creationId xmlns:a16="http://schemas.microsoft.com/office/drawing/2014/main" id="{334B9C24-06B2-FA9F-281D-E816D8A4B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78" y="2890034"/>
            <a:ext cx="290630" cy="302124"/>
          </a:xfrm>
          <a:prstGeom prst="rect">
            <a:avLst/>
          </a:prstGeom>
        </p:spPr>
      </p:pic>
      <p:pic>
        <p:nvPicPr>
          <p:cNvPr id="24" name="그림 23" descr="상징이(가) 표시된 사진&#10;&#10;자동 생성된 설명">
            <a:extLst>
              <a:ext uri="{FF2B5EF4-FFF2-40B4-BE49-F238E27FC236}">
                <a16:creationId xmlns:a16="http://schemas.microsoft.com/office/drawing/2014/main" id="{D5450310-690D-2C4E-31E1-DE3B84721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78" y="3374243"/>
            <a:ext cx="290630" cy="3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한계점</a:t>
            </a:r>
          </a:p>
        </p:txBody>
      </p:sp>
      <p:pic>
        <p:nvPicPr>
          <p:cNvPr id="10" name="그림 9" descr="그래픽, 그래픽 디자인, 폰트, 창의성이(가) 표시된 사진&#10;&#10;자동 생성된 설명">
            <a:extLst>
              <a:ext uri="{FF2B5EF4-FFF2-40B4-BE49-F238E27FC236}">
                <a16:creationId xmlns:a16="http://schemas.microsoft.com/office/drawing/2014/main" id="{FD90F8B6-7C4A-80F3-6968-EEFADDE32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65" y="1692885"/>
            <a:ext cx="2700983" cy="968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79DD02-C7EB-3CD5-D4A2-2B3A506A8CC0}"/>
              </a:ext>
            </a:extLst>
          </p:cNvPr>
          <p:cNvSpPr txBox="1"/>
          <p:nvPr/>
        </p:nvSpPr>
        <p:spPr>
          <a:xfrm>
            <a:off x="1298676" y="3589332"/>
            <a:ext cx="9843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제가 개발한 서비스는 현재 사용자가 직접 판매금액을 입력해야 상품을 등록하게 되어 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그리고 앞에서 다뤘던 테스트 </a:t>
            </a:r>
            <a:r>
              <a:rPr lang="ko-KR" altLang="en-US" dirty="0" err="1"/>
              <a:t>벨리의</a:t>
            </a:r>
            <a:r>
              <a:rPr lang="ko-KR" altLang="en-US" dirty="0"/>
              <a:t> 서비스 </a:t>
            </a:r>
            <a:r>
              <a:rPr lang="ko-KR" altLang="en-US" dirty="0" err="1"/>
              <a:t>퀵셀은</a:t>
            </a:r>
            <a:r>
              <a:rPr lang="ko-KR" altLang="en-US" dirty="0"/>
              <a:t> 시장의 시세를 종합하여 가격까지 책정해줍니다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제가 만든 서비스도 서비스 내에 올라온 중고 물품이 많아 서로 시세를 책정할 수 있다면 자동으로 가격을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매겨 주는 걸 넘어서 가격을 변동시켜 자동 판매까지 할 수 있지 않았을까 하는 아쉬움이 남습니다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795D73-4203-37C9-0052-9663AB5D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4" y="1758226"/>
            <a:ext cx="3019846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37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B7158F-79BB-016F-A3EA-D6F1B99433DD}"/>
              </a:ext>
            </a:extLst>
          </p:cNvPr>
          <p:cNvSpPr txBox="1"/>
          <p:nvPr/>
        </p:nvSpPr>
        <p:spPr>
          <a:xfrm>
            <a:off x="494969" y="5521804"/>
            <a:ext cx="50888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</a:rPr>
              <a:t>퀵셀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</a:rPr>
              <a:t> https://news.mt.co.kr/mtview.php?no=2023100517240151665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6A678-C7AC-1CEA-7B85-A57EA55AB78B}"/>
              </a:ext>
            </a:extLst>
          </p:cNvPr>
          <p:cNvSpPr txBox="1"/>
          <p:nvPr/>
        </p:nvSpPr>
        <p:spPr>
          <a:xfrm>
            <a:off x="494969" y="4315571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참고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ECBD0-0958-8D5F-9893-8BC7EEEB8736}"/>
              </a:ext>
            </a:extLst>
          </p:cNvPr>
          <p:cNvSpPr txBox="1"/>
          <p:nvPr/>
        </p:nvSpPr>
        <p:spPr>
          <a:xfrm>
            <a:off x="494969" y="5783414"/>
            <a:ext cx="50888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</a:rPr>
              <a:t>아마존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] 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</a:rPr>
              <a:t>https://www.asiatoday.co.kr/view.php?key=20230914010008314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690A3-3CD6-ADA6-493E-DAD87A3EAAD5}"/>
              </a:ext>
            </a:extLst>
          </p:cNvPr>
          <p:cNvSpPr txBox="1"/>
          <p:nvPr/>
        </p:nvSpPr>
        <p:spPr>
          <a:xfrm>
            <a:off x="494969" y="6045024"/>
            <a:ext cx="4979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</a:rPr>
              <a:t>세컨드웨어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] 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</a:rPr>
              <a:t>https://www.aitimes.kr/news/articleView.html?idxno=28459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7A7CA-54D6-043B-A9DE-A73BCC6CAE78}"/>
              </a:ext>
            </a:extLst>
          </p:cNvPr>
          <p:cNvSpPr txBox="1"/>
          <p:nvPr/>
        </p:nvSpPr>
        <p:spPr>
          <a:xfrm>
            <a:off x="494969" y="4998584"/>
            <a:ext cx="59039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</a:rPr>
              <a:t>국내 시장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] 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</a:rPr>
              <a:t>https://industrymarket.co.kr/junggogeorae-sijang-30joweon-neomeoseo/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D7F6B-8EF5-3088-F396-D3C06F2F788E}"/>
              </a:ext>
            </a:extLst>
          </p:cNvPr>
          <p:cNvSpPr txBox="1"/>
          <p:nvPr/>
        </p:nvSpPr>
        <p:spPr>
          <a:xfrm>
            <a:off x="494970" y="5260194"/>
            <a:ext cx="3916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</a:rPr>
              <a:t>전 세계 시장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] 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</a:rPr>
              <a:t>https://blog.toss.im/article/resale-market</a:t>
            </a:r>
          </a:p>
        </p:txBody>
      </p:sp>
    </p:spTree>
    <p:extLst>
      <p:ext uri="{BB962C8B-B14F-4D97-AF65-F5344CB8AC3E}">
        <p14:creationId xmlns:p14="http://schemas.microsoft.com/office/powerpoint/2010/main" val="203747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96F39-B894-ED3F-930B-FB1986E99D29}"/>
              </a:ext>
            </a:extLst>
          </p:cNvPr>
          <p:cNvSpPr txBox="1"/>
          <p:nvPr/>
        </p:nvSpPr>
        <p:spPr>
          <a:xfrm>
            <a:off x="1302860" y="2875002"/>
            <a:ext cx="95862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중고거래를 하던 중 </a:t>
            </a:r>
            <a:r>
              <a:rPr lang="ko-KR" altLang="en-US" sz="3600" dirty="0" err="1"/>
              <a:t>어느날</a:t>
            </a:r>
            <a:r>
              <a:rPr lang="ko-KR" altLang="en-US" sz="3600" dirty="0"/>
              <a:t> 문득 </a:t>
            </a:r>
            <a:r>
              <a:rPr lang="ko-KR" altLang="en-US" sz="6600" dirty="0">
                <a:solidFill>
                  <a:schemeClr val="accent1"/>
                </a:solidFill>
              </a:rPr>
              <a:t>불</a:t>
            </a:r>
            <a:r>
              <a:rPr lang="en-US" altLang="ko-KR" sz="6600" dirty="0">
                <a:solidFill>
                  <a:schemeClr val="accent1"/>
                </a:solidFill>
              </a:rPr>
              <a:t>.</a:t>
            </a:r>
            <a:r>
              <a:rPr lang="ko-KR" altLang="en-US" sz="6600" dirty="0">
                <a:solidFill>
                  <a:schemeClr val="accent1"/>
                </a:solidFill>
              </a:rPr>
              <a:t>편</a:t>
            </a:r>
            <a:r>
              <a:rPr lang="en-US" altLang="ko-KR" sz="6600" dirty="0">
                <a:solidFill>
                  <a:schemeClr val="accent1"/>
                </a:solidFill>
              </a:rPr>
              <a:t>.</a:t>
            </a:r>
            <a:r>
              <a:rPr lang="ko-KR" altLang="en-US" sz="6600" dirty="0">
                <a:solidFill>
                  <a:schemeClr val="accent1"/>
                </a:solidFill>
              </a:rPr>
              <a:t>함</a:t>
            </a:r>
            <a:r>
              <a:rPr lang="en-US" altLang="ko-KR" sz="6600" dirty="0">
                <a:solidFill>
                  <a:schemeClr val="accent1"/>
                </a:solidFill>
              </a:rPr>
              <a:t>.</a:t>
            </a:r>
            <a:r>
              <a:rPr lang="ko-KR" altLang="en-US" sz="2400" dirty="0"/>
              <a:t>이 느껴졌다</a:t>
            </a:r>
            <a:r>
              <a:rPr lang="en-US" altLang="ko-KR" sz="2400" dirty="0"/>
              <a:t>..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213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96A678-C7AC-1CEA-7B85-A57EA55AB78B}"/>
              </a:ext>
            </a:extLst>
          </p:cNvPr>
          <p:cNvSpPr txBox="1"/>
          <p:nvPr/>
        </p:nvSpPr>
        <p:spPr>
          <a:xfrm>
            <a:off x="1927674" y="1913164"/>
            <a:ext cx="2542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48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D16EA-97B3-622E-879B-9C546FA9C8CB}"/>
              </a:ext>
            </a:extLst>
          </p:cNvPr>
          <p:cNvSpPr txBox="1"/>
          <p:nvPr/>
        </p:nvSpPr>
        <p:spPr>
          <a:xfrm>
            <a:off x="1381934" y="4486295"/>
            <a:ext cx="3991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경청해 주셔서 감사합니다</a:t>
            </a:r>
          </a:p>
        </p:txBody>
      </p:sp>
      <p:pic>
        <p:nvPicPr>
          <p:cNvPr id="4" name="그림 3" descr="스케치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F000F0DB-64EC-290A-FDC6-91178E3D0E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160" y="415601"/>
            <a:ext cx="6026798" cy="6026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266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배경</a:t>
            </a:r>
          </a:p>
        </p:txBody>
      </p:sp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5C7A187-E8FD-A34B-3A69-F04D69B58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2" y="1171263"/>
            <a:ext cx="5374064" cy="11373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4EA5CA4-CE15-B3E8-53FF-97B3166C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19" y="-4865994"/>
            <a:ext cx="5374064" cy="11373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49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배경</a:t>
            </a:r>
          </a:p>
        </p:txBody>
      </p:sp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5C7A187-E8FD-A34B-3A69-F04D69B583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16" y="233569"/>
            <a:ext cx="3019737" cy="63908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02E509F-BB8D-6386-532B-2869155E2599}"/>
              </a:ext>
            </a:extLst>
          </p:cNvPr>
          <p:cNvGrpSpPr/>
          <p:nvPr/>
        </p:nvGrpSpPr>
        <p:grpSpPr>
          <a:xfrm>
            <a:off x="910365" y="1706880"/>
            <a:ext cx="7020043" cy="3657192"/>
            <a:chOff x="887505" y="2102740"/>
            <a:chExt cx="7020043" cy="365719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E479B5A-D7A6-A7E3-69C7-F3E7A15C8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505" y="3205967"/>
              <a:ext cx="7020043" cy="25539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000C43C-E37A-92E6-6882-8C7DA4ADC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089"/>
            <a:stretch/>
          </p:blipFill>
          <p:spPr>
            <a:xfrm>
              <a:off x="1013011" y="2102740"/>
              <a:ext cx="6894537" cy="101249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5203F5-FBFD-AB3B-C8BF-50B11F69CAD2}"/>
              </a:ext>
            </a:extLst>
          </p:cNvPr>
          <p:cNvSpPr/>
          <p:nvPr/>
        </p:nvSpPr>
        <p:spPr>
          <a:xfrm>
            <a:off x="8943916" y="1371600"/>
            <a:ext cx="3019737" cy="251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677889-62EB-8331-BFD5-3E50BBA0BA0C}"/>
              </a:ext>
            </a:extLst>
          </p:cNvPr>
          <p:cNvSpPr/>
          <p:nvPr/>
        </p:nvSpPr>
        <p:spPr>
          <a:xfrm>
            <a:off x="8943916" y="4770120"/>
            <a:ext cx="3019737" cy="654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3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F8688-9251-E5BD-A7E3-31AB4E081EB6}"/>
              </a:ext>
            </a:extLst>
          </p:cNvPr>
          <p:cNvSpPr txBox="1"/>
          <p:nvPr/>
        </p:nvSpPr>
        <p:spPr>
          <a:xfrm>
            <a:off x="3491913" y="1872440"/>
            <a:ext cx="6704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상품 등록하는데 많은 시간과 창의력이 든다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B08EE-EB2C-15FD-76D4-572EAA6F7767}"/>
              </a:ext>
            </a:extLst>
          </p:cNvPr>
          <p:cNvSpPr txBox="1"/>
          <p:nvPr/>
        </p:nvSpPr>
        <p:spPr>
          <a:xfrm>
            <a:off x="3491913" y="3586466"/>
            <a:ext cx="5304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누가 대신 등록해주면 되지 않을까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342E1-A46A-9193-8084-F45FB29BF24C}"/>
              </a:ext>
            </a:extLst>
          </p:cNvPr>
          <p:cNvSpPr txBox="1"/>
          <p:nvPr/>
        </p:nvSpPr>
        <p:spPr>
          <a:xfrm>
            <a:off x="3491913" y="5169296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highlight>
                  <a:srgbClr val="FCDDDC"/>
                </a:highlight>
              </a:rPr>
              <a:t>인공지능한테 등록</a:t>
            </a:r>
            <a:r>
              <a:rPr lang="ko-KR" altLang="en-US" sz="4000" b="1" dirty="0"/>
              <a:t> </a:t>
            </a:r>
            <a:r>
              <a:rPr lang="ko-KR" altLang="en-US" sz="2800" dirty="0"/>
              <a:t>을 의뢰해 보자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4BD9104-731D-E463-FB67-E7DC72A088D0}"/>
              </a:ext>
            </a:extLst>
          </p:cNvPr>
          <p:cNvSpPr/>
          <p:nvPr/>
        </p:nvSpPr>
        <p:spPr>
          <a:xfrm>
            <a:off x="1779042" y="3255340"/>
            <a:ext cx="1127358" cy="1127358"/>
          </a:xfrm>
          <a:prstGeom prst="ellipse">
            <a:avLst/>
          </a:prstGeom>
          <a:gradFill flip="none" rotWithShape="1">
            <a:gsLst>
              <a:gs pos="0">
                <a:srgbClr val="7A6DC5">
                  <a:tint val="66000"/>
                  <a:satMod val="160000"/>
                </a:srgbClr>
              </a:gs>
              <a:gs pos="50000">
                <a:srgbClr val="7A6DC5">
                  <a:tint val="44500"/>
                  <a:satMod val="160000"/>
                </a:srgbClr>
              </a:gs>
              <a:gs pos="100000">
                <a:srgbClr val="7A6DC5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제안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43C7D4-5DD7-66CA-C387-074AF9C0FF0F}"/>
              </a:ext>
            </a:extLst>
          </p:cNvPr>
          <p:cNvCxnSpPr>
            <a:cxnSpLocks/>
          </p:cNvCxnSpPr>
          <p:nvPr/>
        </p:nvCxnSpPr>
        <p:spPr>
          <a:xfrm>
            <a:off x="1434164" y="2946084"/>
            <a:ext cx="8892112" cy="0"/>
          </a:xfrm>
          <a:prstGeom prst="line">
            <a:avLst/>
          </a:prstGeom>
          <a:ln w="2857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BE3239-7177-154F-5736-CF86AF5C2C79}"/>
              </a:ext>
            </a:extLst>
          </p:cNvPr>
          <p:cNvCxnSpPr>
            <a:cxnSpLocks/>
          </p:cNvCxnSpPr>
          <p:nvPr/>
        </p:nvCxnSpPr>
        <p:spPr>
          <a:xfrm>
            <a:off x="1424539" y="4669005"/>
            <a:ext cx="8901737" cy="0"/>
          </a:xfrm>
          <a:prstGeom prst="line">
            <a:avLst/>
          </a:prstGeom>
          <a:ln w="2857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7A4B40B2-E45A-B28A-5D67-6518DCE57273}"/>
              </a:ext>
            </a:extLst>
          </p:cNvPr>
          <p:cNvSpPr/>
          <p:nvPr/>
        </p:nvSpPr>
        <p:spPr>
          <a:xfrm>
            <a:off x="1779042" y="4978260"/>
            <a:ext cx="1127358" cy="1127358"/>
          </a:xfrm>
          <a:prstGeom prst="ellipse">
            <a:avLst/>
          </a:prstGeom>
          <a:gradFill flip="none" rotWithShape="1">
            <a:gsLst>
              <a:gs pos="0">
                <a:srgbClr val="FBCECD"/>
              </a:gs>
              <a:gs pos="50000">
                <a:srgbClr val="FCDDDC"/>
              </a:gs>
              <a:gs pos="100000">
                <a:srgbClr val="FAC0BE">
                  <a:shade val="100000"/>
                  <a:satMod val="115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해결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2CA8DCD-884C-6C7E-B7F2-6FF3C69E3F8F}"/>
              </a:ext>
            </a:extLst>
          </p:cNvPr>
          <p:cNvSpPr/>
          <p:nvPr/>
        </p:nvSpPr>
        <p:spPr>
          <a:xfrm>
            <a:off x="1779042" y="1585921"/>
            <a:ext cx="1127358" cy="1127358"/>
          </a:xfrm>
          <a:prstGeom prst="ellipse">
            <a:avLst/>
          </a:prstGeom>
          <a:gradFill flip="none" rotWithShape="1">
            <a:gsLst>
              <a:gs pos="0">
                <a:srgbClr val="EE98C9">
                  <a:tint val="66000"/>
                  <a:satMod val="160000"/>
                </a:srgbClr>
              </a:gs>
              <a:gs pos="50000">
                <a:srgbClr val="EE98C9">
                  <a:tint val="44500"/>
                  <a:satMod val="160000"/>
                </a:srgbClr>
              </a:gs>
              <a:gs pos="100000">
                <a:srgbClr val="EE98C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18619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프로젝트 배경</a:t>
            </a: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6984503-2D3B-2999-81DE-8506D85BB5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2" y="1171263"/>
            <a:ext cx="5374064" cy="11373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D906B58-61B4-3D59-131D-F8FFD554D2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19" y="-4865994"/>
            <a:ext cx="5374064" cy="11373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9E60AB-E935-CB41-AC0D-11BCAA8189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700" y="2667000"/>
            <a:ext cx="12204700" cy="1524000"/>
          </a:xfrm>
          <a:prstGeom prst="rect">
            <a:avLst/>
          </a:prstGeom>
          <a:solidFill>
            <a:srgbClr val="08080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인공지능이 상품등록 해주는 중고판매 서비스</a:t>
            </a:r>
          </a:p>
        </p:txBody>
      </p:sp>
    </p:spTree>
    <p:extLst>
      <p:ext uri="{BB962C8B-B14F-4D97-AF65-F5344CB8AC3E}">
        <p14:creationId xmlns:p14="http://schemas.microsoft.com/office/powerpoint/2010/main" val="42297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31ED1-D63D-7248-5D63-3F31ACE7D246}"/>
              </a:ext>
            </a:extLst>
          </p:cNvPr>
          <p:cNvSpPr txBox="1"/>
          <p:nvPr/>
        </p:nvSpPr>
        <p:spPr>
          <a:xfrm>
            <a:off x="487017" y="467139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시장 조사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2D757-923F-3D28-1A8C-6E96324D4AE4}"/>
              </a:ext>
            </a:extLst>
          </p:cNvPr>
          <p:cNvSpPr txBox="1"/>
          <p:nvPr/>
        </p:nvSpPr>
        <p:spPr>
          <a:xfrm>
            <a:off x="2441227" y="1170768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국내 시장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B7DAE-136C-0ED6-FE66-AF0B71708B87}"/>
              </a:ext>
            </a:extLst>
          </p:cNvPr>
          <p:cNvSpPr txBox="1"/>
          <p:nvPr/>
        </p:nvSpPr>
        <p:spPr>
          <a:xfrm>
            <a:off x="8309265" y="1170768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전 세계 시장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A7FE20-8090-CA7D-D501-BFDB9B34D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2"/>
          <a:stretch/>
        </p:blipFill>
        <p:spPr>
          <a:xfrm>
            <a:off x="182217" y="1835874"/>
            <a:ext cx="5913783" cy="42347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901FC-DB06-D1B0-0182-E20AA102E108}"/>
              </a:ext>
            </a:extLst>
          </p:cNvPr>
          <p:cNvSpPr/>
          <p:nvPr/>
        </p:nvSpPr>
        <p:spPr>
          <a:xfrm>
            <a:off x="4793472" y="2179240"/>
            <a:ext cx="743330" cy="337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D069B8-D0DD-7331-5EEF-A676BC511CE2}"/>
              </a:ext>
            </a:extLst>
          </p:cNvPr>
          <p:cNvSpPr/>
          <p:nvPr/>
        </p:nvSpPr>
        <p:spPr>
          <a:xfrm>
            <a:off x="347583" y="3216234"/>
            <a:ext cx="5575810" cy="12705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23</a:t>
            </a:r>
            <a:r>
              <a:rPr lang="ko-KR" altLang="en-US" sz="2400" dirty="0"/>
              <a:t>년 기준 </a:t>
            </a:r>
            <a:r>
              <a:rPr lang="en-US" altLang="ko-KR" sz="4000" dirty="0">
                <a:solidFill>
                  <a:srgbClr val="FFC000"/>
                </a:solidFill>
              </a:rPr>
              <a:t>30</a:t>
            </a:r>
            <a:r>
              <a:rPr lang="ko-KR" altLang="en-US" sz="2400" dirty="0"/>
              <a:t>조원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9A966C-98A2-EB43-DB0C-DDC086F9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8" b="1798"/>
          <a:stretch/>
        </p:blipFill>
        <p:spPr>
          <a:xfrm>
            <a:off x="6735642" y="1958283"/>
            <a:ext cx="5083866" cy="401530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8C35D-F240-CDD0-7C7D-A11F64907722}"/>
              </a:ext>
            </a:extLst>
          </p:cNvPr>
          <p:cNvSpPr/>
          <p:nvPr/>
        </p:nvSpPr>
        <p:spPr>
          <a:xfrm>
            <a:off x="10080191" y="3927903"/>
            <a:ext cx="328730" cy="1668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29B85A-91AD-A605-BA1D-9FC1BA36D0DA}"/>
              </a:ext>
            </a:extLst>
          </p:cNvPr>
          <p:cNvSpPr/>
          <p:nvPr/>
        </p:nvSpPr>
        <p:spPr>
          <a:xfrm>
            <a:off x="6735642" y="3217805"/>
            <a:ext cx="5083866" cy="1292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21</a:t>
            </a:r>
            <a:r>
              <a:rPr lang="ko-KR" altLang="en-US" sz="2400" dirty="0"/>
              <a:t>년 기준 </a:t>
            </a:r>
            <a:r>
              <a:rPr lang="en-US" altLang="ko-KR" sz="2400" dirty="0"/>
              <a:t>360</a:t>
            </a:r>
            <a:r>
              <a:rPr lang="ko-KR" altLang="en-US" sz="2400" dirty="0"/>
              <a:t>억 달러</a:t>
            </a:r>
            <a:endParaRPr lang="en-US" altLang="ko-KR" sz="2400" dirty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한화 </a:t>
            </a:r>
            <a:r>
              <a:rPr lang="en-US" altLang="ko-KR" sz="4000" dirty="0">
                <a:solidFill>
                  <a:srgbClr val="FFC000"/>
                </a:solidFill>
              </a:rPr>
              <a:t>21</a:t>
            </a:r>
            <a:r>
              <a:rPr lang="ko-KR" altLang="en-US" sz="2400" dirty="0"/>
              <a:t>조원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067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poqa Han Sans Neo Medium">
      <a:majorFont>
        <a:latin typeface="Spoqa Han Sans Neo Medium"/>
        <a:ea typeface="Spoqa Han Sans Neo Medium"/>
        <a:cs typeface=""/>
      </a:majorFont>
      <a:minorFont>
        <a:latin typeface="Spoqa Han Sans Neo Medium"/>
        <a:ea typeface="Spoqa Han Sans Neo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3513</TotalTime>
  <Words>572</Words>
  <Application>Microsoft Office PowerPoint</Application>
  <PresentationFormat>와이드스크린</PresentationFormat>
  <Paragraphs>177</Paragraphs>
  <Slides>40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Wingdings</vt:lpstr>
      <vt:lpstr>Spoqa Han Sans Neo Medium</vt:lpstr>
      <vt:lpstr>Spoqa Han Sans Neo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 Lee</dc:creator>
  <cp:lastModifiedBy>YJ Lee</cp:lastModifiedBy>
  <cp:revision>591</cp:revision>
  <dcterms:created xsi:type="dcterms:W3CDTF">2023-11-05T01:24:05Z</dcterms:created>
  <dcterms:modified xsi:type="dcterms:W3CDTF">2023-11-10T01:33:34Z</dcterms:modified>
</cp:coreProperties>
</file>